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57C7FF-D690-433A-B7C0-E7613AEC6727}" v="688" dt="2021-12-31T16:52:40.923"/>
    <p1510:client id="{F7807B8C-FDB3-4C06-A0F3-7200169C5956}" v="16" dt="2021-12-31T16:55:37.34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4660"/>
  </p:normalViewPr>
  <p:slideViewPr>
    <p:cSldViewPr snapToGrid="0">
      <p:cViewPr varScale="1">
        <p:scale>
          <a:sx n="61" d="100"/>
          <a:sy n="61" d="100"/>
        </p:scale>
        <p:origin x="84" y="3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inga Kozłowska" userId="d0280a5fe54f94ec" providerId="Windows Live" clId="Web-{F7807B8C-FDB3-4C06-A0F3-7200169C5956}"/>
    <pc:docChg chg="modSld">
      <pc:chgData name="Kinga Kozłowska" userId="d0280a5fe54f94ec" providerId="Windows Live" clId="Web-{F7807B8C-FDB3-4C06-A0F3-7200169C5956}" dt="2021-12-31T16:55:37.343" v="15" actId="20577"/>
      <pc:docMkLst>
        <pc:docMk/>
      </pc:docMkLst>
      <pc:sldChg chg="modSp">
        <pc:chgData name="Kinga Kozłowska" userId="d0280a5fe54f94ec" providerId="Windows Live" clId="Web-{F7807B8C-FDB3-4C06-A0F3-7200169C5956}" dt="2021-12-31T16:55:37.343" v="15" actId="20577"/>
        <pc:sldMkLst>
          <pc:docMk/>
          <pc:sldMk cId="505318001" sldId="260"/>
        </pc:sldMkLst>
        <pc:spChg chg="mod">
          <ac:chgData name="Kinga Kozłowska" userId="d0280a5fe54f94ec" providerId="Windows Live" clId="Web-{F7807B8C-FDB3-4C06-A0F3-7200169C5956}" dt="2021-12-31T16:55:37.343" v="15" actId="20577"/>
          <ac:spMkLst>
            <pc:docMk/>
            <pc:sldMk cId="505318001" sldId="260"/>
            <ac:spMk id="2" creationId="{A4FBF0C4-CB6F-483A-93F1-98F565B75F16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72C69F0-8B75-4012-88EB-14755FC18681}" type="doc">
      <dgm:prSet loTypeId="urn:microsoft.com/office/officeart/2005/8/layout/hierarchy1" loCatId="hierarchy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9917CA6B-EDEB-4F58-9DFA-BCD12D0BD245}">
      <dgm:prSet/>
      <dgm:spPr/>
      <dgm:t>
        <a:bodyPr/>
        <a:lstStyle/>
        <a:p>
          <a:r>
            <a:rPr lang="pl-PL"/>
            <a:t>Wieliczka to miasto położone w województwie małopolskim, w powiecie mazowieckim w Polsce.</a:t>
          </a:r>
          <a:endParaRPr lang="en-US"/>
        </a:p>
      </dgm:t>
    </dgm:pt>
    <dgm:pt modelId="{C2FA4C72-9B21-4583-BF67-4FF79BCBE562}" type="parTrans" cxnId="{0B12DC19-4B99-46D0-9EB4-A85CA68AE6CD}">
      <dgm:prSet/>
      <dgm:spPr/>
      <dgm:t>
        <a:bodyPr/>
        <a:lstStyle/>
        <a:p>
          <a:endParaRPr lang="en-US"/>
        </a:p>
      </dgm:t>
    </dgm:pt>
    <dgm:pt modelId="{724649E7-7061-427C-8577-E84DCBCA1EC6}" type="sibTrans" cxnId="{0B12DC19-4B99-46D0-9EB4-A85CA68AE6CD}">
      <dgm:prSet/>
      <dgm:spPr/>
      <dgm:t>
        <a:bodyPr/>
        <a:lstStyle/>
        <a:p>
          <a:endParaRPr lang="en-US"/>
        </a:p>
      </dgm:t>
    </dgm:pt>
    <dgm:pt modelId="{DACAFEE5-3F88-47E0-A8AE-64419FAAB419}">
      <dgm:prSet/>
      <dgm:spPr/>
      <dgm:t>
        <a:bodyPr/>
        <a:lstStyle/>
        <a:p>
          <a:r>
            <a:rPr lang="pl-PL"/>
            <a:t>Miasto liczy około 25 tysięcy mieszkańców.</a:t>
          </a:r>
          <a:endParaRPr lang="en-US"/>
        </a:p>
      </dgm:t>
    </dgm:pt>
    <dgm:pt modelId="{79B5E19D-77EC-42FC-B9BA-93F0DE7C7EAB}" type="parTrans" cxnId="{DA57F140-C1ED-408C-912E-54D9450857B1}">
      <dgm:prSet/>
      <dgm:spPr/>
      <dgm:t>
        <a:bodyPr/>
        <a:lstStyle/>
        <a:p>
          <a:endParaRPr lang="en-US"/>
        </a:p>
      </dgm:t>
    </dgm:pt>
    <dgm:pt modelId="{AB8A3A3E-68FE-4F5F-9450-7D7436F6FAFD}" type="sibTrans" cxnId="{DA57F140-C1ED-408C-912E-54D9450857B1}">
      <dgm:prSet/>
      <dgm:spPr/>
      <dgm:t>
        <a:bodyPr/>
        <a:lstStyle/>
        <a:p>
          <a:endParaRPr lang="en-US"/>
        </a:p>
      </dgm:t>
    </dgm:pt>
    <dgm:pt modelId="{DCBE703F-139D-40B9-A0EB-C7B1E20F8B3A}">
      <dgm:prSet/>
      <dgm:spPr/>
      <dgm:t>
        <a:bodyPr/>
        <a:lstStyle/>
        <a:p>
          <a:r>
            <a:rPr lang="pl-PL"/>
            <a:t>Najpopularniejszą atrakcją w Wieliczce jest znajdująca się tam kopalnia soli, którą odwiedza ponad milion turystów rocznie.</a:t>
          </a:r>
          <a:endParaRPr lang="en-US"/>
        </a:p>
      </dgm:t>
    </dgm:pt>
    <dgm:pt modelId="{A7A23FED-7E12-468C-BEF4-14EA6A68C160}" type="parTrans" cxnId="{9EC457B4-18C3-45C7-8D1B-978EB832D668}">
      <dgm:prSet/>
      <dgm:spPr/>
      <dgm:t>
        <a:bodyPr/>
        <a:lstStyle/>
        <a:p>
          <a:endParaRPr lang="en-US"/>
        </a:p>
      </dgm:t>
    </dgm:pt>
    <dgm:pt modelId="{5574DAB4-BF04-4402-AFF6-9D83B86574DE}" type="sibTrans" cxnId="{9EC457B4-18C3-45C7-8D1B-978EB832D668}">
      <dgm:prSet/>
      <dgm:spPr/>
      <dgm:t>
        <a:bodyPr/>
        <a:lstStyle/>
        <a:p>
          <a:endParaRPr lang="en-US"/>
        </a:p>
      </dgm:t>
    </dgm:pt>
    <dgm:pt modelId="{9B17F1C2-447F-4A78-9702-3B952B63BB11}" type="pres">
      <dgm:prSet presAssocID="{472C69F0-8B75-4012-88EB-14755FC18681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4A4C7351-0AE5-4063-876E-819F5230FB8B}" type="pres">
      <dgm:prSet presAssocID="{9917CA6B-EDEB-4F58-9DFA-BCD12D0BD245}" presName="hierRoot1" presStyleCnt="0"/>
      <dgm:spPr/>
    </dgm:pt>
    <dgm:pt modelId="{A0BCBB8D-7659-4541-AC6B-7BCA240F5B9D}" type="pres">
      <dgm:prSet presAssocID="{9917CA6B-EDEB-4F58-9DFA-BCD12D0BD245}" presName="composite" presStyleCnt="0"/>
      <dgm:spPr/>
    </dgm:pt>
    <dgm:pt modelId="{F8DD768A-B73F-4DFB-830B-D65C5F183839}" type="pres">
      <dgm:prSet presAssocID="{9917CA6B-EDEB-4F58-9DFA-BCD12D0BD245}" presName="background" presStyleLbl="node0" presStyleIdx="0" presStyleCnt="3"/>
      <dgm:spPr/>
    </dgm:pt>
    <dgm:pt modelId="{0853A519-0B72-416D-BA61-1FBB4B2C09EA}" type="pres">
      <dgm:prSet presAssocID="{9917CA6B-EDEB-4F58-9DFA-BCD12D0BD245}" presName="text" presStyleLbl="fgAcc0" presStyleIdx="0" presStyleCnt="3">
        <dgm:presLayoutVars>
          <dgm:chPref val="3"/>
        </dgm:presLayoutVars>
      </dgm:prSet>
      <dgm:spPr/>
    </dgm:pt>
    <dgm:pt modelId="{F0D3D499-2838-4BF5-A458-B4998620D7B4}" type="pres">
      <dgm:prSet presAssocID="{9917CA6B-EDEB-4F58-9DFA-BCD12D0BD245}" presName="hierChild2" presStyleCnt="0"/>
      <dgm:spPr/>
    </dgm:pt>
    <dgm:pt modelId="{9BDC18CE-B52F-45C3-B09A-735094B784C4}" type="pres">
      <dgm:prSet presAssocID="{DACAFEE5-3F88-47E0-A8AE-64419FAAB419}" presName="hierRoot1" presStyleCnt="0"/>
      <dgm:spPr/>
    </dgm:pt>
    <dgm:pt modelId="{EBD7EEA5-7E9E-4630-ACBA-94D53E7B9398}" type="pres">
      <dgm:prSet presAssocID="{DACAFEE5-3F88-47E0-A8AE-64419FAAB419}" presName="composite" presStyleCnt="0"/>
      <dgm:spPr/>
    </dgm:pt>
    <dgm:pt modelId="{DCD732C4-4209-4EE0-B75E-D5E00CD558F3}" type="pres">
      <dgm:prSet presAssocID="{DACAFEE5-3F88-47E0-A8AE-64419FAAB419}" presName="background" presStyleLbl="node0" presStyleIdx="1" presStyleCnt="3"/>
      <dgm:spPr/>
    </dgm:pt>
    <dgm:pt modelId="{C67E5C84-CE82-4626-9A22-727848566B2E}" type="pres">
      <dgm:prSet presAssocID="{DACAFEE5-3F88-47E0-A8AE-64419FAAB419}" presName="text" presStyleLbl="fgAcc0" presStyleIdx="1" presStyleCnt="3">
        <dgm:presLayoutVars>
          <dgm:chPref val="3"/>
        </dgm:presLayoutVars>
      </dgm:prSet>
      <dgm:spPr/>
    </dgm:pt>
    <dgm:pt modelId="{A1D9D155-0A48-4E5A-AB6E-F3BF7F34C50C}" type="pres">
      <dgm:prSet presAssocID="{DACAFEE5-3F88-47E0-A8AE-64419FAAB419}" presName="hierChild2" presStyleCnt="0"/>
      <dgm:spPr/>
    </dgm:pt>
    <dgm:pt modelId="{B23D178C-2744-4637-9A4E-55B0FEC4767A}" type="pres">
      <dgm:prSet presAssocID="{DCBE703F-139D-40B9-A0EB-C7B1E20F8B3A}" presName="hierRoot1" presStyleCnt="0"/>
      <dgm:spPr/>
    </dgm:pt>
    <dgm:pt modelId="{157037DF-1A47-46EB-9C2E-BEA41A078FB2}" type="pres">
      <dgm:prSet presAssocID="{DCBE703F-139D-40B9-A0EB-C7B1E20F8B3A}" presName="composite" presStyleCnt="0"/>
      <dgm:spPr/>
    </dgm:pt>
    <dgm:pt modelId="{42FA07C4-BAAC-4E87-AE75-B4CE2C6A9762}" type="pres">
      <dgm:prSet presAssocID="{DCBE703F-139D-40B9-A0EB-C7B1E20F8B3A}" presName="background" presStyleLbl="node0" presStyleIdx="2" presStyleCnt="3"/>
      <dgm:spPr/>
    </dgm:pt>
    <dgm:pt modelId="{ADE62E15-EAE6-4854-A7AD-9D8ABBDA1086}" type="pres">
      <dgm:prSet presAssocID="{DCBE703F-139D-40B9-A0EB-C7B1E20F8B3A}" presName="text" presStyleLbl="fgAcc0" presStyleIdx="2" presStyleCnt="3">
        <dgm:presLayoutVars>
          <dgm:chPref val="3"/>
        </dgm:presLayoutVars>
      </dgm:prSet>
      <dgm:spPr/>
    </dgm:pt>
    <dgm:pt modelId="{9C8B8452-2057-4C8F-B9C1-6EB16BF4E2C8}" type="pres">
      <dgm:prSet presAssocID="{DCBE703F-139D-40B9-A0EB-C7B1E20F8B3A}" presName="hierChild2" presStyleCnt="0"/>
      <dgm:spPr/>
    </dgm:pt>
  </dgm:ptLst>
  <dgm:cxnLst>
    <dgm:cxn modelId="{0B12DC19-4B99-46D0-9EB4-A85CA68AE6CD}" srcId="{472C69F0-8B75-4012-88EB-14755FC18681}" destId="{9917CA6B-EDEB-4F58-9DFA-BCD12D0BD245}" srcOrd="0" destOrd="0" parTransId="{C2FA4C72-9B21-4583-BF67-4FF79BCBE562}" sibTransId="{724649E7-7061-427C-8577-E84DCBCA1EC6}"/>
    <dgm:cxn modelId="{0D2C0E2E-40D3-457D-9872-8C519114A499}" type="presOf" srcId="{472C69F0-8B75-4012-88EB-14755FC18681}" destId="{9B17F1C2-447F-4A78-9702-3B952B63BB11}" srcOrd="0" destOrd="0" presId="urn:microsoft.com/office/officeart/2005/8/layout/hierarchy1"/>
    <dgm:cxn modelId="{DA57F140-C1ED-408C-912E-54D9450857B1}" srcId="{472C69F0-8B75-4012-88EB-14755FC18681}" destId="{DACAFEE5-3F88-47E0-A8AE-64419FAAB419}" srcOrd="1" destOrd="0" parTransId="{79B5E19D-77EC-42FC-B9BA-93F0DE7C7EAB}" sibTransId="{AB8A3A3E-68FE-4F5F-9450-7D7436F6FAFD}"/>
    <dgm:cxn modelId="{C0F0656A-C5B1-49D1-B155-C06F20B1AF41}" type="presOf" srcId="{9917CA6B-EDEB-4F58-9DFA-BCD12D0BD245}" destId="{0853A519-0B72-416D-BA61-1FBB4B2C09EA}" srcOrd="0" destOrd="0" presId="urn:microsoft.com/office/officeart/2005/8/layout/hierarchy1"/>
    <dgm:cxn modelId="{9EC457B4-18C3-45C7-8D1B-978EB832D668}" srcId="{472C69F0-8B75-4012-88EB-14755FC18681}" destId="{DCBE703F-139D-40B9-A0EB-C7B1E20F8B3A}" srcOrd="2" destOrd="0" parTransId="{A7A23FED-7E12-468C-BEF4-14EA6A68C160}" sibTransId="{5574DAB4-BF04-4402-AFF6-9D83B86574DE}"/>
    <dgm:cxn modelId="{AFE5EFF3-9FD0-42E0-A9F7-F2CDA5D787EA}" type="presOf" srcId="{DACAFEE5-3F88-47E0-A8AE-64419FAAB419}" destId="{C67E5C84-CE82-4626-9A22-727848566B2E}" srcOrd="0" destOrd="0" presId="urn:microsoft.com/office/officeart/2005/8/layout/hierarchy1"/>
    <dgm:cxn modelId="{3E19DDF4-4910-4D0B-874E-00C239C21808}" type="presOf" srcId="{DCBE703F-139D-40B9-A0EB-C7B1E20F8B3A}" destId="{ADE62E15-EAE6-4854-A7AD-9D8ABBDA1086}" srcOrd="0" destOrd="0" presId="urn:microsoft.com/office/officeart/2005/8/layout/hierarchy1"/>
    <dgm:cxn modelId="{BF15C406-2069-43D1-8AD2-5D2EEFF2244C}" type="presParOf" srcId="{9B17F1C2-447F-4A78-9702-3B952B63BB11}" destId="{4A4C7351-0AE5-4063-876E-819F5230FB8B}" srcOrd="0" destOrd="0" presId="urn:microsoft.com/office/officeart/2005/8/layout/hierarchy1"/>
    <dgm:cxn modelId="{A529D801-B71C-471A-95EE-2F22CB00ED3D}" type="presParOf" srcId="{4A4C7351-0AE5-4063-876E-819F5230FB8B}" destId="{A0BCBB8D-7659-4541-AC6B-7BCA240F5B9D}" srcOrd="0" destOrd="0" presId="urn:microsoft.com/office/officeart/2005/8/layout/hierarchy1"/>
    <dgm:cxn modelId="{6A7BC317-21A0-4C4A-9D4E-3D323DF7EFCB}" type="presParOf" srcId="{A0BCBB8D-7659-4541-AC6B-7BCA240F5B9D}" destId="{F8DD768A-B73F-4DFB-830B-D65C5F183839}" srcOrd="0" destOrd="0" presId="urn:microsoft.com/office/officeart/2005/8/layout/hierarchy1"/>
    <dgm:cxn modelId="{E77E0373-29EC-4250-9094-C2964D4EF991}" type="presParOf" srcId="{A0BCBB8D-7659-4541-AC6B-7BCA240F5B9D}" destId="{0853A519-0B72-416D-BA61-1FBB4B2C09EA}" srcOrd="1" destOrd="0" presId="urn:microsoft.com/office/officeart/2005/8/layout/hierarchy1"/>
    <dgm:cxn modelId="{CB342137-9201-402B-BCE7-18E3569F4DEE}" type="presParOf" srcId="{4A4C7351-0AE5-4063-876E-819F5230FB8B}" destId="{F0D3D499-2838-4BF5-A458-B4998620D7B4}" srcOrd="1" destOrd="0" presId="urn:microsoft.com/office/officeart/2005/8/layout/hierarchy1"/>
    <dgm:cxn modelId="{BA523686-D2E1-4E4A-8D64-CDE216D690AD}" type="presParOf" srcId="{9B17F1C2-447F-4A78-9702-3B952B63BB11}" destId="{9BDC18CE-B52F-45C3-B09A-735094B784C4}" srcOrd="1" destOrd="0" presId="urn:microsoft.com/office/officeart/2005/8/layout/hierarchy1"/>
    <dgm:cxn modelId="{714E3568-E877-4E08-ADD5-DDC55804EE78}" type="presParOf" srcId="{9BDC18CE-B52F-45C3-B09A-735094B784C4}" destId="{EBD7EEA5-7E9E-4630-ACBA-94D53E7B9398}" srcOrd="0" destOrd="0" presId="urn:microsoft.com/office/officeart/2005/8/layout/hierarchy1"/>
    <dgm:cxn modelId="{7ACCF84E-23D0-491B-9B62-5A3F466F704C}" type="presParOf" srcId="{EBD7EEA5-7E9E-4630-ACBA-94D53E7B9398}" destId="{DCD732C4-4209-4EE0-B75E-D5E00CD558F3}" srcOrd="0" destOrd="0" presId="urn:microsoft.com/office/officeart/2005/8/layout/hierarchy1"/>
    <dgm:cxn modelId="{55A684E2-97B0-4D0D-B141-7411AD4B2659}" type="presParOf" srcId="{EBD7EEA5-7E9E-4630-ACBA-94D53E7B9398}" destId="{C67E5C84-CE82-4626-9A22-727848566B2E}" srcOrd="1" destOrd="0" presId="urn:microsoft.com/office/officeart/2005/8/layout/hierarchy1"/>
    <dgm:cxn modelId="{F7A92F3F-43A6-4202-9C20-11A21AF6606F}" type="presParOf" srcId="{9BDC18CE-B52F-45C3-B09A-735094B784C4}" destId="{A1D9D155-0A48-4E5A-AB6E-F3BF7F34C50C}" srcOrd="1" destOrd="0" presId="urn:microsoft.com/office/officeart/2005/8/layout/hierarchy1"/>
    <dgm:cxn modelId="{D6791761-4E41-4CD2-A5A2-F9F08FB3DBB1}" type="presParOf" srcId="{9B17F1C2-447F-4A78-9702-3B952B63BB11}" destId="{B23D178C-2744-4637-9A4E-55B0FEC4767A}" srcOrd="2" destOrd="0" presId="urn:microsoft.com/office/officeart/2005/8/layout/hierarchy1"/>
    <dgm:cxn modelId="{65241460-39B8-4C95-B927-80539940C476}" type="presParOf" srcId="{B23D178C-2744-4637-9A4E-55B0FEC4767A}" destId="{157037DF-1A47-46EB-9C2E-BEA41A078FB2}" srcOrd="0" destOrd="0" presId="urn:microsoft.com/office/officeart/2005/8/layout/hierarchy1"/>
    <dgm:cxn modelId="{1EF1820A-C5B1-4AD5-AAB3-B68F6B1F9831}" type="presParOf" srcId="{157037DF-1A47-46EB-9C2E-BEA41A078FB2}" destId="{42FA07C4-BAAC-4E87-AE75-B4CE2C6A9762}" srcOrd="0" destOrd="0" presId="urn:microsoft.com/office/officeart/2005/8/layout/hierarchy1"/>
    <dgm:cxn modelId="{6D455870-E2C7-4C3E-AFE2-BC4744D766C8}" type="presParOf" srcId="{157037DF-1A47-46EB-9C2E-BEA41A078FB2}" destId="{ADE62E15-EAE6-4854-A7AD-9D8ABBDA1086}" srcOrd="1" destOrd="0" presId="urn:microsoft.com/office/officeart/2005/8/layout/hierarchy1"/>
    <dgm:cxn modelId="{6545109C-8DBB-47FC-A230-ED09C267FDAC}" type="presParOf" srcId="{B23D178C-2744-4637-9A4E-55B0FEC4767A}" destId="{9C8B8452-2057-4C8F-B9C1-6EB16BF4E2C8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DD768A-B73F-4DFB-830B-D65C5F183839}">
      <dsp:nvSpPr>
        <dsp:cNvPr id="0" name=""/>
        <dsp:cNvSpPr/>
      </dsp:nvSpPr>
      <dsp:spPr>
        <a:xfrm>
          <a:off x="0" y="662100"/>
          <a:ext cx="2786062" cy="176914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853A519-0B72-416D-BA61-1FBB4B2C09EA}">
      <dsp:nvSpPr>
        <dsp:cNvPr id="0" name=""/>
        <dsp:cNvSpPr/>
      </dsp:nvSpPr>
      <dsp:spPr>
        <a:xfrm>
          <a:off x="309562" y="956185"/>
          <a:ext cx="2786062" cy="176914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700" kern="1200"/>
            <a:t>Wieliczka to miasto położone w województwie małopolskim, w powiecie mazowieckim w Polsce.</a:t>
          </a:r>
          <a:endParaRPr lang="en-US" sz="1700" kern="1200"/>
        </a:p>
      </dsp:txBody>
      <dsp:txXfrm>
        <a:off x="361379" y="1008002"/>
        <a:ext cx="2682428" cy="1665515"/>
      </dsp:txXfrm>
    </dsp:sp>
    <dsp:sp modelId="{DCD732C4-4209-4EE0-B75E-D5E00CD558F3}">
      <dsp:nvSpPr>
        <dsp:cNvPr id="0" name=""/>
        <dsp:cNvSpPr/>
      </dsp:nvSpPr>
      <dsp:spPr>
        <a:xfrm>
          <a:off x="3405187" y="662100"/>
          <a:ext cx="2786062" cy="176914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7E5C84-CE82-4626-9A22-727848566B2E}">
      <dsp:nvSpPr>
        <dsp:cNvPr id="0" name=""/>
        <dsp:cNvSpPr/>
      </dsp:nvSpPr>
      <dsp:spPr>
        <a:xfrm>
          <a:off x="3714749" y="956185"/>
          <a:ext cx="2786062" cy="176914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700" kern="1200"/>
            <a:t>Miasto liczy około 25 tysięcy mieszkańców.</a:t>
          </a:r>
          <a:endParaRPr lang="en-US" sz="1700" kern="1200"/>
        </a:p>
      </dsp:txBody>
      <dsp:txXfrm>
        <a:off x="3766566" y="1008002"/>
        <a:ext cx="2682428" cy="1665515"/>
      </dsp:txXfrm>
    </dsp:sp>
    <dsp:sp modelId="{42FA07C4-BAAC-4E87-AE75-B4CE2C6A9762}">
      <dsp:nvSpPr>
        <dsp:cNvPr id="0" name=""/>
        <dsp:cNvSpPr/>
      </dsp:nvSpPr>
      <dsp:spPr>
        <a:xfrm>
          <a:off x="6810375" y="662100"/>
          <a:ext cx="2786062" cy="176914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E62E15-EAE6-4854-A7AD-9D8ABBDA1086}">
      <dsp:nvSpPr>
        <dsp:cNvPr id="0" name=""/>
        <dsp:cNvSpPr/>
      </dsp:nvSpPr>
      <dsp:spPr>
        <a:xfrm>
          <a:off x="7119937" y="956185"/>
          <a:ext cx="2786062" cy="176914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700" kern="1200"/>
            <a:t>Najpopularniejszą atrakcją w Wieliczce jest znajdująca się tam kopalnia soli, którą odwiedza ponad milion turystów rocznie.</a:t>
          </a:r>
          <a:endParaRPr lang="en-US" sz="1700" kern="1200"/>
        </a:p>
      </dsp:txBody>
      <dsp:txXfrm>
        <a:off x="7171754" y="1008002"/>
        <a:ext cx="2682428" cy="166551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86905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33154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39065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77458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12/31/2021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06182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12/31/2021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33066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12/31/2021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83794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31560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12/31/2021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03728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0921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69119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30387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34829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98046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dirty="0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66701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74019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12/31/2021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34783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</a:t>
            </a:r>
          </a:p>
          <a:p>
            <a:pPr lvl="6"/>
            <a:r>
              <a:rPr lang="en-US" dirty="0"/>
              <a:t>Seven</a:t>
            </a:r>
          </a:p>
          <a:p>
            <a:pPr lvl="7"/>
            <a:r>
              <a:rPr lang="en-US" dirty="0"/>
              <a:t>Eight</a:t>
            </a:r>
          </a:p>
          <a:p>
            <a:pPr lvl="8"/>
            <a:r>
              <a:rPr lang="en-US" dirty="0"/>
              <a:t>nine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12/31/2021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200712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751012" y="3883741"/>
            <a:ext cx="8676222" cy="1335959"/>
          </a:xfrm>
        </p:spPr>
        <p:txBody>
          <a:bodyPr>
            <a:normAutofit/>
          </a:bodyPr>
          <a:lstStyle/>
          <a:p>
            <a:r>
              <a:rPr lang="pl-PL">
                <a:cs typeface="Calibri Light"/>
              </a:rPr>
              <a:t>Wieliczka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7027503" y="6316692"/>
            <a:ext cx="8676222" cy="682113"/>
          </a:xfrm>
        </p:spPr>
        <p:txBody>
          <a:bodyPr>
            <a:normAutofit/>
          </a:bodyPr>
          <a:lstStyle/>
          <a:p>
            <a:r>
              <a:rPr lang="pl-PL" sz="1400" dirty="0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  <a:t>Kinga Kozłowska</a:t>
            </a:r>
            <a:r>
              <a:rPr lang="pl-PL" dirty="0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  <a:t> </a:t>
            </a:r>
            <a:endParaRPr lang="pl-PL" dirty="0"/>
          </a:p>
        </p:txBody>
      </p:sp>
      <p:pic>
        <p:nvPicPr>
          <p:cNvPr id="4" name="Obraz 4" descr="Obraz zawierający trawa, niebo, zewnętrzne, dom&#10;&#10;Opis wygenerowany automatycznie">
            <a:extLst>
              <a:ext uri="{FF2B5EF4-FFF2-40B4-BE49-F238E27FC236}">
                <a16:creationId xmlns:a16="http://schemas.microsoft.com/office/drawing/2014/main" id="{1EDE65EF-0EBE-453C-A190-E3CD619E893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2658" r="-2" b="1074"/>
          <a:stretch/>
        </p:blipFill>
        <p:spPr>
          <a:xfrm>
            <a:off x="2711334" y="824487"/>
            <a:ext cx="6769332" cy="2983054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</p:spTree>
    <p:extLst>
      <p:ext uri="{BB962C8B-B14F-4D97-AF65-F5344CB8AC3E}">
        <p14:creationId xmlns:p14="http://schemas.microsoft.com/office/powerpoint/2010/main" val="650317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E68DE40-2B3A-46C6-B1E1-E459446741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468582"/>
          </a:xfrm>
        </p:spPr>
        <p:txBody>
          <a:bodyPr>
            <a:normAutofit/>
          </a:bodyPr>
          <a:lstStyle/>
          <a:p>
            <a:r>
              <a:rPr lang="pl-PL" dirty="0">
                <a:cs typeface="Calibri Light"/>
              </a:rPr>
              <a:t>Położenie </a:t>
            </a:r>
            <a:endParaRPr lang="pl-PL" dirty="0"/>
          </a:p>
        </p:txBody>
      </p:sp>
      <p:graphicFrame>
        <p:nvGraphicFramePr>
          <p:cNvPr id="5" name="Symbol zastępczy zawartości 2">
            <a:extLst>
              <a:ext uri="{FF2B5EF4-FFF2-40B4-BE49-F238E27FC236}">
                <a16:creationId xmlns:a16="http://schemas.microsoft.com/office/drawing/2014/main" id="{5FC94960-B719-4C4D-9F1A-04A37D1394C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99385466"/>
              </p:ext>
            </p:extLst>
          </p:nvPr>
        </p:nvGraphicFramePr>
        <p:xfrm>
          <a:off x="1141413" y="2286000"/>
          <a:ext cx="9906000" cy="33874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9621006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612AE41-BDA5-473D-AED1-67B80153EA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192" y="609600"/>
            <a:ext cx="3643674" cy="1905000"/>
          </a:xfrm>
        </p:spPr>
        <p:txBody>
          <a:bodyPr>
            <a:normAutofit/>
          </a:bodyPr>
          <a:lstStyle/>
          <a:p>
            <a:r>
              <a:rPr lang="pl-PL" sz="2800"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rPr>
              <a:t>Kopalnia soli</a:t>
            </a:r>
            <a:endParaRPr lang="pl-PL" sz="280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4CAEB9B-7383-4207-A2B0-051D4EEC7F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192" y="2666999"/>
            <a:ext cx="3643674" cy="3216276"/>
          </a:xfrm>
        </p:spPr>
        <p:txBody>
          <a:bodyPr>
            <a:normAutofit/>
          </a:bodyPr>
          <a:lstStyle/>
          <a:p>
            <a:r>
              <a:rPr lang="pl-PL" sz="1800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  <a:t>Kopalnia w Wieliczce zaczynała powstawać 3,5 tysiąca lat przed naszą erą kiedy to zabrakło źródeł solnych, więc zaczęto drążyć szyby w poszukiwaniu soli.</a:t>
            </a:r>
          </a:p>
          <a:p>
            <a:pPr>
              <a:buClr>
                <a:srgbClr val="FFFFFF"/>
              </a:buClr>
            </a:pPr>
            <a:r>
              <a:rPr lang="pl-PL" sz="1800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  <a:t>Tak powstała kopalnia działająca nieprzerwanie od połowy XIII wieku.</a:t>
            </a:r>
          </a:p>
        </p:txBody>
      </p:sp>
      <p:pic>
        <p:nvPicPr>
          <p:cNvPr id="4" name="Obraz 4">
            <a:extLst>
              <a:ext uri="{FF2B5EF4-FFF2-40B4-BE49-F238E27FC236}">
                <a16:creationId xmlns:a16="http://schemas.microsoft.com/office/drawing/2014/main" id="{AB27546B-4800-4041-A520-6BC2095985D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49" r="-3" b="-3"/>
          <a:stretch/>
        </p:blipFill>
        <p:spPr>
          <a:xfrm>
            <a:off x="4630994" y="645106"/>
            <a:ext cx="6916633" cy="5247747"/>
          </a:xfrm>
          <a:prstGeom prst="roundRect">
            <a:avLst>
              <a:gd name="adj" fmla="val 3517"/>
            </a:avLst>
          </a:prstGeom>
          <a:ln w="38100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</p:spTree>
    <p:extLst>
      <p:ext uri="{BB962C8B-B14F-4D97-AF65-F5344CB8AC3E}">
        <p14:creationId xmlns:p14="http://schemas.microsoft.com/office/powerpoint/2010/main" val="24115768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D9295CA-1F6D-4DF9-9CDE-1E50DD036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0465" y="609600"/>
            <a:ext cx="5122606" cy="1905000"/>
          </a:xfrm>
        </p:spPr>
        <p:txBody>
          <a:bodyPr>
            <a:normAutofit/>
          </a:bodyPr>
          <a:lstStyle/>
          <a:p>
            <a:r>
              <a:rPr lang="pl-PL" dirty="0"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rPr>
              <a:t>Wydobywanie soli 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EB1BA86-6DED-4769-BAAB-D186BA82A2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20465" y="2666999"/>
            <a:ext cx="5122606" cy="3216276"/>
          </a:xfrm>
        </p:spPr>
        <p:txBody>
          <a:bodyPr anchor="t">
            <a:normAutofit/>
          </a:bodyPr>
          <a:lstStyle/>
          <a:p>
            <a:r>
              <a:rPr lang="pl-PL" dirty="0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ea typeface="+mn-lt"/>
                <a:cs typeface="+mn-lt"/>
              </a:rPr>
              <a:t>W Wieliczce nie wydobywa się już soli kamiennej, wciąż jednak sól warzona jest produkowana z solanki.</a:t>
            </a:r>
            <a:endParaRPr lang="pl-PL" dirty="0">
              <a:effectLst>
                <a:glow rad="38100">
                  <a:prstClr val="black">
                    <a:lumMod val="50000"/>
                    <a:lumOff val="50000"/>
                    <a:alpha val="20000"/>
                  </a:prst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</a:endParaRPr>
          </a:p>
          <a:p>
            <a:pPr>
              <a:buClr>
                <a:srgbClr val="FFFFFF"/>
              </a:buClr>
            </a:pPr>
            <a:r>
              <a:rPr lang="pl-PL" dirty="0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ea typeface="+mn-lt"/>
                <a:cs typeface="+mn-lt"/>
              </a:rPr>
              <a:t>Odprowadzanie wody z terenu Kopalni jest konieczne, ponieważ słodka woda rozpuszcza sól.</a:t>
            </a:r>
            <a:endParaRPr lang="pl-PL" dirty="0"/>
          </a:p>
          <a:p>
            <a:pPr>
              <a:buClr>
                <a:srgbClr val="FFFFFF"/>
              </a:buClr>
            </a:pPr>
            <a:r>
              <a:rPr lang="pl-PL" dirty="0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ea typeface="+mn-lt"/>
                <a:cs typeface="+mn-lt"/>
              </a:rPr>
              <a:t>Produkcja soli w Wieliczce to kilkanaście tysięcy ton rocznie.</a:t>
            </a:r>
            <a:endParaRPr lang="pl-PL" dirty="0"/>
          </a:p>
          <a:p>
            <a:pPr>
              <a:buClr>
                <a:srgbClr val="FFFFFF"/>
              </a:buClr>
            </a:pPr>
            <a:endParaRPr lang="pl-PL" dirty="0">
              <a:effectLst>
                <a:glow rad="38100">
                  <a:prstClr val="black">
                    <a:lumMod val="50000"/>
                    <a:lumOff val="50000"/>
                    <a:alpha val="20000"/>
                  </a:prst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</a:endParaRPr>
          </a:p>
        </p:txBody>
      </p:sp>
      <p:pic>
        <p:nvPicPr>
          <p:cNvPr id="4" name="Obraz 4" descr="Obraz zawierający most, łuk&#10;&#10;Opis wygenerowany automatycznie">
            <a:extLst>
              <a:ext uri="{FF2B5EF4-FFF2-40B4-BE49-F238E27FC236}">
                <a16:creationId xmlns:a16="http://schemas.microsoft.com/office/drawing/2014/main" id="{5CDBC917-C422-4B75-9CB9-DEAD36F747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1100" y="645106"/>
            <a:ext cx="3935810" cy="5247747"/>
          </a:xfrm>
          <a:prstGeom prst="roundRect">
            <a:avLst>
              <a:gd name="adj" fmla="val 3517"/>
            </a:avLst>
          </a:prstGeom>
          <a:ln w="38100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</p:spTree>
    <p:extLst>
      <p:ext uri="{BB962C8B-B14F-4D97-AF65-F5344CB8AC3E}">
        <p14:creationId xmlns:p14="http://schemas.microsoft.com/office/powerpoint/2010/main" val="17432292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4FBF0C4-CB6F-483A-93F1-98F565B75F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rPr>
              <a:t>Legenda o </a:t>
            </a:r>
            <a:r>
              <a:rPr lang="pl-PL" dirty="0" err="1"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rPr>
              <a:t>kindze</a:t>
            </a:r>
            <a:r>
              <a:rPr lang="pl-PL"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rPr>
              <a:t> patronce górników  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CA67F00-A228-48CB-8893-20E84F59A4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dirty="0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ea typeface="+mn-lt"/>
                <a:cs typeface="+mn-lt"/>
              </a:rPr>
              <a:t>Dawno, dawno temu książę Bolesław Wstydliwy, który panował wtedy na Wawelu poprosił o rękę królewnę węgierską Kingę i podarował jej piękny, zaręczynowy pierścień.</a:t>
            </a:r>
            <a:br>
              <a:rPr lang="pl-PL" dirty="0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ea typeface="+mn-lt"/>
                <a:cs typeface="+mn-lt"/>
              </a:rPr>
            </a:br>
            <a:br>
              <a:rPr lang="pl-PL" dirty="0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ea typeface="+mn-lt"/>
                <a:cs typeface="+mn-lt"/>
              </a:rPr>
            </a:br>
            <a:r>
              <a:rPr lang="pl-PL" dirty="0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ea typeface="+mn-lt"/>
                <a:cs typeface="+mn-lt"/>
              </a:rPr>
              <a:t>Nie chciała ona otrzymać w posagu złota ani szlachetnych kamieni, poprosiła ojca jedynie o sól, która pragnęła podarować swym przyszłym poddanym.</a:t>
            </a:r>
            <a:br>
              <a:rPr lang="pl-PL" dirty="0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ea typeface="+mn-lt"/>
                <a:cs typeface="+mn-lt"/>
              </a:rPr>
            </a:br>
            <a:br>
              <a:rPr lang="pl-PL" dirty="0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ea typeface="+mn-lt"/>
                <a:cs typeface="+mn-lt"/>
              </a:rPr>
            </a:br>
            <a:r>
              <a:rPr lang="pl-PL" dirty="0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ea typeface="+mn-lt"/>
                <a:cs typeface="+mn-lt"/>
              </a:rPr>
              <a:t>Ojciec chcąc spełnić prośbę swej córki podarował jej kopalnię w rejonie </a:t>
            </a:r>
            <a:r>
              <a:rPr lang="pl-PL" dirty="0" err="1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ea typeface="+mn-lt"/>
                <a:cs typeface="+mn-lt"/>
              </a:rPr>
              <a:t>Maramuresz</a:t>
            </a:r>
            <a:r>
              <a:rPr lang="pl-PL" dirty="0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ea typeface="+mn-lt"/>
                <a:cs typeface="+mn-lt"/>
              </a:rPr>
              <a:t> (obecnie Rumunia).</a:t>
            </a:r>
          </a:p>
        </p:txBody>
      </p:sp>
    </p:spTree>
    <p:extLst>
      <p:ext uri="{BB962C8B-B14F-4D97-AF65-F5344CB8AC3E}">
        <p14:creationId xmlns:p14="http://schemas.microsoft.com/office/powerpoint/2010/main" val="5053180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1FDB808-3AF7-448B-A18C-074DBCEE6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192" y="609600"/>
            <a:ext cx="3643674" cy="1905000"/>
          </a:xfrm>
        </p:spPr>
        <p:txBody>
          <a:bodyPr>
            <a:normAutofit/>
          </a:bodyPr>
          <a:lstStyle/>
          <a:p>
            <a:endParaRPr lang="pl-PL" sz="280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89E7CBE-D46E-401C-9C9C-6F9BDE6CEA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1268" y="553528"/>
            <a:ext cx="4290654" cy="5315370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pl-PL" dirty="0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ea typeface="+mn-lt"/>
                <a:cs typeface="+mn-lt"/>
              </a:rPr>
              <a:t>Jednak jak mogłabym przenieść całą kopalnię do Polski? - zamyśliła się królewna i po chwili wrzuciła do szybu kopalni swój zaręczynowy pierścień.</a:t>
            </a:r>
            <a:br>
              <a:rPr lang="pl-PL" dirty="0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ea typeface="+mn-lt"/>
                <a:cs typeface="+mn-lt"/>
              </a:rPr>
            </a:br>
            <a:br>
              <a:rPr lang="pl-PL" dirty="0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ea typeface="+mn-lt"/>
                <a:cs typeface="+mn-lt"/>
              </a:rPr>
            </a:br>
            <a:r>
              <a:rPr lang="pl-PL" dirty="0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ea typeface="+mn-lt"/>
                <a:cs typeface="+mn-lt"/>
              </a:rPr>
              <a:t>Wkrótce Kinga wyruszyła do Polski, na dwór Bolesława. Podczas oprowadzania królewny po ziemiach księstwa polskiego w małej wsi pod Krakowem natrafiono na bryłę soli, z której wypadł zaręczynowy pierścionek Kingi.</a:t>
            </a:r>
            <a:br>
              <a:rPr lang="pl-PL" dirty="0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ea typeface="+mn-lt"/>
                <a:cs typeface="+mn-lt"/>
              </a:rPr>
            </a:br>
            <a:br>
              <a:rPr lang="pl-PL" dirty="0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ea typeface="+mn-lt"/>
                <a:cs typeface="+mn-lt"/>
              </a:rPr>
            </a:br>
            <a:r>
              <a:rPr lang="pl-PL" dirty="0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ea typeface="+mn-lt"/>
                <a:cs typeface="+mn-lt"/>
              </a:rPr>
              <a:t>Pierścień, który Kinga wrzuciła do kopalni w </a:t>
            </a:r>
            <a:r>
              <a:rPr lang="pl-PL" dirty="0" err="1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ea typeface="+mn-lt"/>
                <a:cs typeface="+mn-lt"/>
              </a:rPr>
              <a:t>Maramuresz</a:t>
            </a:r>
            <a:r>
              <a:rPr lang="pl-PL" dirty="0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ea typeface="+mn-lt"/>
                <a:cs typeface="+mn-lt"/>
              </a:rPr>
              <a:t> sprowadził drogocenną sól na ziemie polskie. Od tej pory kopalnia w Wieliczce słynie z bogatych złóż solnych.</a:t>
            </a:r>
            <a:endParaRPr lang="pl-PL" dirty="0">
              <a:effectLst>
                <a:glow rad="38100">
                  <a:prstClr val="black">
                    <a:lumMod val="50000"/>
                    <a:lumOff val="50000"/>
                    <a:alpha val="20000"/>
                  </a:prst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</a:endParaRPr>
          </a:p>
        </p:txBody>
      </p:sp>
      <p:pic>
        <p:nvPicPr>
          <p:cNvPr id="4" name="Obraz 4" descr="Obraz zawierający podłoże, zewnętrzne, gad, nosorożec&#10;&#10;Opis wygenerowany automatycznie">
            <a:extLst>
              <a:ext uri="{FF2B5EF4-FFF2-40B4-BE49-F238E27FC236}">
                <a16:creationId xmlns:a16="http://schemas.microsoft.com/office/drawing/2014/main" id="{AE60B043-3AD8-426F-90E6-E2393DC990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0994" y="675242"/>
            <a:ext cx="6916633" cy="5187474"/>
          </a:xfrm>
          <a:prstGeom prst="roundRect">
            <a:avLst>
              <a:gd name="adj" fmla="val 3517"/>
            </a:avLst>
          </a:prstGeom>
          <a:ln w="38100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</p:spTree>
    <p:extLst>
      <p:ext uri="{BB962C8B-B14F-4D97-AF65-F5344CB8AC3E}">
        <p14:creationId xmlns:p14="http://schemas.microsoft.com/office/powerpoint/2010/main" val="31012202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4C8EF7F-82FF-4865-89BA-0485FC024D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192" y="609600"/>
            <a:ext cx="3643674" cy="1905000"/>
          </a:xfrm>
        </p:spPr>
        <p:txBody>
          <a:bodyPr>
            <a:normAutofit/>
          </a:bodyPr>
          <a:lstStyle/>
          <a:p>
            <a:r>
              <a:rPr lang="pl-PL" sz="2800"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rPr>
              <a:t>Ciekawostka </a:t>
            </a:r>
            <a:endParaRPr lang="pl-PL" sz="280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7B8D8E4-152A-461B-88AF-1812E5E43F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192" y="2666999"/>
            <a:ext cx="3643674" cy="3216276"/>
          </a:xfrm>
        </p:spPr>
        <p:txBody>
          <a:bodyPr>
            <a:normAutofit/>
          </a:bodyPr>
          <a:lstStyle/>
          <a:p>
            <a:r>
              <a:rPr lang="pl-PL" sz="1800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  <a:t>W Wieliczce istnieje również sala balowa w pełni wykonana z soli (w tym ściany podłoga sufit czy nawet żyrandole)</a:t>
            </a:r>
          </a:p>
          <a:p>
            <a:pPr>
              <a:buClr>
                <a:srgbClr val="FFFFFF"/>
              </a:buClr>
            </a:pPr>
            <a:r>
              <a:rPr lang="pl-PL" sz="1800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  <a:t>Sala jest dostępna do wynajęcia na wesela, a gdy pan młody jest górnikiem to nowożeńcy otrzymają zniżkę (;</a:t>
            </a:r>
          </a:p>
        </p:txBody>
      </p:sp>
      <p:pic>
        <p:nvPicPr>
          <p:cNvPr id="4" name="Obraz 4" descr="Obraz zawierający tekst, stare&#10;&#10;Opis wygenerowany automatycznie">
            <a:extLst>
              <a:ext uri="{FF2B5EF4-FFF2-40B4-BE49-F238E27FC236}">
                <a16:creationId xmlns:a16="http://schemas.microsoft.com/office/drawing/2014/main" id="{2CF0FE3C-EA0D-4801-B306-BAF963C4BDB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223" r="27954" b="1"/>
          <a:stretch/>
        </p:blipFill>
        <p:spPr>
          <a:xfrm>
            <a:off x="4630994" y="645106"/>
            <a:ext cx="6916633" cy="5247747"/>
          </a:xfrm>
          <a:prstGeom prst="roundRect">
            <a:avLst>
              <a:gd name="adj" fmla="val 3517"/>
            </a:avLst>
          </a:prstGeom>
          <a:ln w="38100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</p:spTree>
    <p:extLst>
      <p:ext uri="{BB962C8B-B14F-4D97-AF65-F5344CB8AC3E}">
        <p14:creationId xmlns:p14="http://schemas.microsoft.com/office/powerpoint/2010/main" val="33994005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7EF533A-D8AA-4219-A9C1-3B33947284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3643" y="609600"/>
            <a:ext cx="6743767" cy="1905000"/>
          </a:xfrm>
        </p:spPr>
        <p:txBody>
          <a:bodyPr>
            <a:normAutofit/>
          </a:bodyPr>
          <a:lstStyle/>
          <a:p>
            <a:r>
              <a:rPr lang="pl-PL" dirty="0"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rPr>
              <a:t>Pierwszy odwiedzający</a:t>
            </a:r>
            <a:endParaRPr lang="pl-PL" dirty="0"/>
          </a:p>
        </p:txBody>
      </p:sp>
      <p:pic>
        <p:nvPicPr>
          <p:cNvPr id="4" name="Obraz 4" descr="Obraz zawierający zewnętrzne, drewniane&#10;&#10;Opis wygenerowany automatycznie">
            <a:extLst>
              <a:ext uri="{FF2B5EF4-FFF2-40B4-BE49-F238E27FC236}">
                <a16:creationId xmlns:a16="http://schemas.microsoft.com/office/drawing/2014/main" id="{84F7042F-AFBE-40C1-9631-664853680FB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109" r="17242"/>
          <a:stretch/>
        </p:blipFill>
        <p:spPr>
          <a:xfrm>
            <a:off x="257590" y="10"/>
            <a:ext cx="3479523" cy="6857990"/>
          </a:xfrm>
          <a:prstGeom prst="rect">
            <a:avLst/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</p:pic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5F14F28-BD33-49C0-961E-47C2E4BF24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03643" y="2666999"/>
            <a:ext cx="7046844" cy="3415749"/>
          </a:xfrm>
        </p:spPr>
        <p:txBody>
          <a:bodyPr>
            <a:normAutofit/>
          </a:bodyPr>
          <a:lstStyle/>
          <a:p>
            <a:r>
              <a:rPr lang="pl-PL" dirty="0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  <a:t>Pierwszym turystą w Wieliczce był Mikołaj Kopernik odwiedził to miejsce w 1493 roku a na pamiątkę tego wydarzenia </a:t>
            </a:r>
            <a:r>
              <a:rPr lang="pl-PL" dirty="0"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ea typeface="+mn-lt"/>
                <a:cs typeface="+mn-lt"/>
              </a:rPr>
              <a:t> w komorze nazwanej jego imieniem ustawiono solną figurę genialnego astronoma. Można ją podziwiać w trakcie spaceru Trasą Turystyczną.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7213538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4545D4D-7528-4F8A-AEF4-9407B68741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1012" y="4363271"/>
            <a:ext cx="8676222" cy="106680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Dziękuję za Uwagę </a:t>
            </a:r>
          </a:p>
        </p:txBody>
      </p:sp>
      <p:pic>
        <p:nvPicPr>
          <p:cNvPr id="4" name="Obraz 4" descr="Obraz zawierający budynek, niebo, zewnętrzne, podłoże&#10;&#10;Opis wygenerowany automatycznie">
            <a:extLst>
              <a:ext uri="{FF2B5EF4-FFF2-40B4-BE49-F238E27FC236}">
                <a16:creationId xmlns:a16="http://schemas.microsoft.com/office/drawing/2014/main" id="{5E259D3A-C014-46B7-8D47-58768C7CF1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t="36958" b="16303"/>
          <a:stretch/>
        </p:blipFill>
        <p:spPr>
          <a:xfrm>
            <a:off x="20" y="10"/>
            <a:ext cx="12191980" cy="4273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46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sh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Panoramiczny</PresentationFormat>
  <Paragraphs>0</Paragraphs>
  <Slides>9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9</vt:i4>
      </vt:variant>
    </vt:vector>
  </HeadingPairs>
  <TitlesOfParts>
    <vt:vector size="10" baseType="lpstr">
      <vt:lpstr>Mesh</vt:lpstr>
      <vt:lpstr>Wieliczka</vt:lpstr>
      <vt:lpstr>Położenie </vt:lpstr>
      <vt:lpstr>Kopalnia soli</vt:lpstr>
      <vt:lpstr>Wydobywanie soli </vt:lpstr>
      <vt:lpstr>Legenda o kindze patronce górników  </vt:lpstr>
      <vt:lpstr>Prezentacja programu PowerPoint</vt:lpstr>
      <vt:lpstr>Ciekawostka </vt:lpstr>
      <vt:lpstr>Pierwszy odwiedzający</vt:lpstr>
      <vt:lpstr>Dziękuję za Uwagę 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/>
  <cp:lastModifiedBy/>
  <cp:revision>180</cp:revision>
  <dcterms:created xsi:type="dcterms:W3CDTF">2021-12-30T21:50:09Z</dcterms:created>
  <dcterms:modified xsi:type="dcterms:W3CDTF">2021-12-31T16:55:43Z</dcterms:modified>
</cp:coreProperties>
</file>