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9AC7FB-515E-FA63-3FAC-B3FE11E3DB94}" v="1569" dt="2021-12-27T21:34:41.523"/>
    <p1510:client id="{CF225491-C42B-4160-A511-41127BBC6363}" v="201" dt="2021-12-27T18:12:15.0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21818-E75A-458F-AC5B-0E9A2C76B8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056" y="448056"/>
            <a:ext cx="11292840" cy="3401568"/>
          </a:xfrm>
        </p:spPr>
        <p:txBody>
          <a:bodyPr anchor="b">
            <a:normAutofit/>
          </a:bodyPr>
          <a:lstStyle>
            <a:lvl1pPr algn="l">
              <a:defRPr sz="6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EE64DE-978B-4F95-BB3C-D027D80087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056" y="4471416"/>
            <a:ext cx="11292840" cy="1481328"/>
          </a:xfrm>
        </p:spPr>
        <p:txBody>
          <a:bodyPr/>
          <a:lstStyle>
            <a:lvl1pPr marL="0" indent="0" algn="l">
              <a:lnSpc>
                <a:spcPct val="120000"/>
              </a:lnSpc>
              <a:buNone/>
              <a:defRPr sz="2400">
                <a:solidFill>
                  <a:schemeClr val="tx2">
                    <a:alpha val="5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66CC717-08C5-4F3E-B8AA-BA93C8755982}"/>
              </a:ext>
            </a:extLst>
          </p:cNvPr>
          <p:cNvCxnSpPr>
            <a:cxnSpLocks/>
          </p:cNvCxnSpPr>
          <p:nvPr/>
        </p:nvCxnSpPr>
        <p:spPr>
          <a:xfrm>
            <a:off x="449400" y="4122000"/>
            <a:ext cx="112932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96B5700-AA45-4E20-8BE5-2762041130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900" cap="all" spc="200" baseline="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r>
              <a:rPr lang="en-US" spc="200" dirty="0"/>
              <a:t>Sample Footer Text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C5B7199-CC00-4D38-8B48-F8A5391129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38232" y="6153912"/>
            <a:ext cx="1510856" cy="50292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6BC76EC-3453-4CE0-A71D-BD21940757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900" cap="all" spc="200" baseline="0">
                <a:solidFill>
                  <a:schemeClr val="tx1">
                    <a:alpha val="55000"/>
                  </a:schemeClr>
                </a:solidFill>
              </a:defRPr>
            </a:lvl1pPr>
          </a:lstStyle>
          <a:p>
            <a:fld id="{8256C2ED-54A4-480D-B5C8-65C0D62359B9}" type="datetime2">
              <a:rPr lang="en-US" smtClean="0"/>
              <a:pPr/>
              <a:t>Monday, December 27, 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664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B7685-BDD9-488F-B082-33592E0F1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CB5FF-7FB5-4B8A-BF1C-48765D40B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1735200"/>
            <a:ext cx="11293200" cy="3783013"/>
          </a:xfrm>
        </p:spPr>
        <p:txBody>
          <a:bodyPr wrap="square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DA03860-F8F0-4186-B5D0-72C935B2C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900" cap="all" spc="200" baseline="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r>
              <a:rPr lang="en-US" spc="200" dirty="0"/>
              <a:t>Sample Footer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0B9D802-9E36-42DA-B6CA-6C937CBE8A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38232" y="6153912"/>
            <a:ext cx="1510856" cy="50292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227B5A7-BF66-4C50-9DAD-A24070310B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900" cap="all" spc="200" baseline="0">
                <a:solidFill>
                  <a:schemeClr val="tx1">
                    <a:alpha val="55000"/>
                  </a:schemeClr>
                </a:solidFill>
              </a:defRPr>
            </a:lvl1pPr>
          </a:lstStyle>
          <a:p>
            <a:fld id="{8256C2ED-54A4-480D-B5C8-65C0D62359B9}" type="datetime2">
              <a:rPr lang="en-US" smtClean="0"/>
              <a:pPr/>
              <a:t>Monday, December 27, 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259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E2B8D-DB20-44D1-84BC-F76685913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448056"/>
            <a:ext cx="11311128" cy="3401568"/>
          </a:xfrm>
        </p:spPr>
        <p:txBody>
          <a:bodyPr anchor="b">
            <a:normAutofit/>
          </a:bodyPr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94C298-618E-4642-8F2B-8DD253ED5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8056" y="4471416"/>
            <a:ext cx="11292840" cy="148132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2400">
                <a:solidFill>
                  <a:schemeClr val="tx2">
                    <a:alpha val="5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3ECD5-2EEA-457B-9C93-36F8AF368E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10EDCA73-0A86-4195-A787-75037827079D}" type="datetime2">
              <a:rPr lang="en-US" smtClean="0"/>
              <a:t>Monday, December 27,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A15D4-F172-4025-9290-C8F5D4197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6CD73-9984-4E1D-BD74-37115C1F4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Ins="219456"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99FAD47-5E44-4EE5-A422-A77593F8F3A3}"/>
              </a:ext>
            </a:extLst>
          </p:cNvPr>
          <p:cNvCxnSpPr>
            <a:cxnSpLocks/>
          </p:cNvCxnSpPr>
          <p:nvPr/>
        </p:nvCxnSpPr>
        <p:spPr>
          <a:xfrm>
            <a:off x="449400" y="4122000"/>
            <a:ext cx="112932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0324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74E41-AB27-418C-AA9E-8F863DDE3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9E10A-E18D-4122-A71B-0A22F695E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8056" y="1735200"/>
            <a:ext cx="5431536" cy="4214750"/>
          </a:xfrm>
        </p:spPr>
        <p:txBody>
          <a:bodyPr/>
          <a:lstStyle>
            <a:lvl1pPr marL="450000">
              <a:defRPr/>
            </a:lvl1pPr>
            <a:lvl2pPr marL="900000">
              <a:defRPr/>
            </a:lvl2pPr>
            <a:lvl3pPr marL="1350000">
              <a:defRPr/>
            </a:lvl3pPr>
            <a:lvl4pPr marL="1800000">
              <a:defRPr/>
            </a:lvl4pPr>
            <a:lvl5pPr marL="22500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CB980D-2720-431B-88C8-4D837023BB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60" y="1735200"/>
            <a:ext cx="5431536" cy="4214750"/>
          </a:xfrm>
        </p:spPr>
        <p:txBody>
          <a:bodyPr/>
          <a:lstStyle>
            <a:lvl2pPr marL="900000">
              <a:defRPr/>
            </a:lvl2pPr>
            <a:lvl3pPr marL="1350000">
              <a:defRPr/>
            </a:lvl3pPr>
            <a:lvl4pPr marL="1800000">
              <a:defRPr/>
            </a:lvl4pPr>
            <a:lvl5pPr marL="24300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8EB211-F6F7-4C53-B25F-F1EBF7A8BF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83C75374-B296-498E-A935-80631EA9020D}" type="datetime2">
              <a:rPr lang="en-US" smtClean="0"/>
              <a:t>Monday, December 27,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AA830D-482E-415E-B855-D561B94BD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7FB2AC-9F49-4D35-8C5E-ECECC6B13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Ins="219456"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697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25D59-DC0A-4295-8714-902B54B98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11311128" cy="114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7A33E2-E7AE-4E37-9DF1-69697E45D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8056" y="1774952"/>
            <a:ext cx="5431536" cy="61264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2000" b="0" i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2E79D5-E651-4B82-AFAA-DE6E16AC3E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8056" y="2752344"/>
            <a:ext cx="5431536" cy="320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A91196-F771-42C3-A726-A4ECF561F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1774952"/>
            <a:ext cx="5431536" cy="61264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2000" b="0" i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76BA18-D373-4B5F-B812-5D5E4C2378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09360" y="2752344"/>
            <a:ext cx="5431536" cy="320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95D0EB-9F99-4C95-ADA6-AC6B493CCA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B098B728-214A-4ABC-8432-5B3A5A66A987}" type="datetime2">
              <a:rPr lang="en-US" smtClean="0"/>
              <a:t>Monday, December 27, 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EB69A9-1E48-4683-8873-D888C39E6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7E419C-3010-4562-BA4B-ECBC2DBE6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Ins="219456"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047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58066-A255-4886-A4B0-2AC829A76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11311128" cy="5559552"/>
          </a:xfrm>
        </p:spPr>
        <p:txBody>
          <a:bodyPr wrap="square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8D80A-6560-46E3-AF30-9CEC54EA74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015F02D0-6806-43AF-9888-2359BF40C204}" type="datetime2">
              <a:rPr lang="en-US" smtClean="0"/>
              <a:t>Monday, December 27,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B673C2-FB1E-46F5-8CFB-93B9DB807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1E2120-410F-4382-81AB-37F161F72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Ins="219456"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780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802222-E41B-48E7-BF06-5C5509D621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8EE14D2D-B1AF-4197-82D6-FC1F8BD05681}" type="datetime2">
              <a:rPr lang="en-US" smtClean="0"/>
              <a:t>Monday, December 27,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A636E3-B721-46E8-882F-C123530F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C1178-3E0E-449A-B799-009C04C06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913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23392-4FF4-4922-A14E-8AA23A9BD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3447288" cy="1069848"/>
          </a:xfrm>
        </p:spPr>
        <p:txBody>
          <a:bodyPr wrap="square"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FB38E-5055-4C9B-9A3B-A7B3A4887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0832" y="393192"/>
            <a:ext cx="7379208" cy="555955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EC2DB-2ED3-408C-BFF2-F413C9D8F9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8056" y="1733550"/>
            <a:ext cx="3447288" cy="421919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374FDF-3000-4B2C-AC88-8CE34D6805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98771CEB-9838-4245-91B8-EFBAFE2D8B44}" type="datetime2">
              <a:rPr lang="en-US" smtClean="0"/>
              <a:t>Monday, December 27,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A0B7F4-5B8C-49BD-9BDA-FCBD13E2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02BC00-0803-4A53-8657-91CE0DB80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10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C2A98-C272-40D9-B75A-77A3D5867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3447288" cy="1069848"/>
          </a:xfrm>
        </p:spPr>
        <p:txBody>
          <a:bodyPr wrap="square"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D50DAC-9AC3-4A9A-91B7-6C95E43625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70832" y="441324"/>
            <a:ext cx="7373112" cy="55114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721B04-C243-49A9-B5D3-4833792909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8056" y="1735200"/>
            <a:ext cx="3447288" cy="421475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8E949C-DD35-44F6-B45A-35134D7E12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51D3F6BF-A585-41F8-88DF-7E5D069F892A}" type="datetime2">
              <a:rPr lang="en-US" smtClean="0"/>
              <a:t>Monday, December 27,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C70102-4B8E-4FEC-9BB7-97FDC1EAB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6693AF-08A9-4388-A9B8-174D53955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129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733FC-38A1-463C-BF3D-0D99784E0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FD076A-A004-4560-A43B-028624E20D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48056" y="1956816"/>
            <a:ext cx="11301984" cy="3995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FBA60-9309-4F2A-9FA9-305C4AFBEC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53CF612A-4CB0-4F57-9A87-F049CECB184D}" type="datetime2">
              <a:rPr lang="en-US" smtClean="0"/>
              <a:t>Monday, December 27,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BF451-928F-4E55-8A76-111D0E211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EC161-BA80-4E93-AEB1-B61E38C09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431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A44E3E-5EFE-4FCB-86A2-5E20CC6525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232136" y="448056"/>
            <a:ext cx="1581912" cy="55046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95005E-2E0C-4200-BF29-1135A35EE9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38912" y="438912"/>
            <a:ext cx="9436608" cy="55046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2BBBED-3B21-4271-BC0F-BBA258B59D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8912" y="6153912"/>
            <a:ext cx="3456432" cy="502920"/>
          </a:xfrm>
          <a:prstGeom prst="rect">
            <a:avLst/>
          </a:prstGeom>
        </p:spPr>
        <p:txBody>
          <a:bodyPr/>
          <a:lstStyle/>
          <a:p>
            <a:fld id="{8F397F40-C8F7-4897-A6B8-241042F913A9}" type="datetime2">
              <a:rPr lang="en-US" smtClean="0"/>
              <a:t>Monday, December 27,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9CED5-56F3-4943-8143-918F7A860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C87180-7248-4741-8E3B-9AAFB414D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9695-DEC3-40DA-9DF5-330280C9D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444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DDBCE8-F60C-4E3A-83C0-BDE8DD2DE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11301984" cy="11412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BC57F-72F2-48BC-B1EE-1F2C6155D7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8056" y="1733550"/>
            <a:ext cx="11293200" cy="3783013"/>
          </a:xfrm>
          <a:prstGeom prst="rect">
            <a:avLst/>
          </a:prstGeom>
        </p:spPr>
        <p:txBody>
          <a:bodyPr vert="horz" lIns="0" tIns="0" rIns="9144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0FBC45-A4BC-4EE5-82B1-8BC7912255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0832" y="6153912"/>
            <a:ext cx="5397056" cy="50292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900" cap="all" spc="200" baseline="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r>
              <a:rPr lang="en-US" spc="200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E1300-1995-409E-B058-59180872B6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38232" y="6153912"/>
            <a:ext cx="1510856" cy="50292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fld id="{0D309695-DEC3-40DA-9DF5-330280C9D0E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639030E9-7F3B-403F-96B2-7C2C627C30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2" y="6152968"/>
            <a:ext cx="3457576" cy="502920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900" cap="all" spc="200" baseline="0">
                <a:solidFill>
                  <a:schemeClr val="tx1">
                    <a:alpha val="55000"/>
                  </a:schemeClr>
                </a:solidFill>
              </a:defRPr>
            </a:lvl1pPr>
          </a:lstStyle>
          <a:p>
            <a:fld id="{8256C2ED-54A4-480D-B5C8-65C0D62359B9}" type="datetime2">
              <a:rPr lang="en-US" smtClean="0"/>
              <a:pPr/>
              <a:t>Monday, December 27, 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494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i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50000" indent="-448056" algn="l" defTabSz="914400" rtl="0" eaLnBrk="1" latinLnBrk="0" hangingPunct="1">
        <a:lnSpc>
          <a:spcPct val="120000"/>
        </a:lnSpc>
        <a:spcBef>
          <a:spcPts val="1000"/>
        </a:spcBef>
        <a:buFont typeface="Calibri Light" panose="020F0302020204030204" pitchFamily="34" charset="0"/>
        <a:buChar char="→"/>
        <a:defRPr sz="22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1pPr>
      <a:lvl2pPr marL="900000" indent="-448056" algn="l" defTabSz="914400" rtl="0" eaLnBrk="1" latinLnBrk="0" hangingPunct="1">
        <a:lnSpc>
          <a:spcPct val="120000"/>
        </a:lnSpc>
        <a:spcBef>
          <a:spcPts val="500"/>
        </a:spcBef>
        <a:buFont typeface="Calibri Light" panose="020F0302020204030204" pitchFamily="34" charset="0"/>
        <a:buChar char="→"/>
        <a:defRPr sz="22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2pPr>
      <a:lvl3pPr marL="1350000" indent="-448056" algn="l" defTabSz="914400" rtl="0" eaLnBrk="1" latinLnBrk="0" hangingPunct="1">
        <a:lnSpc>
          <a:spcPct val="120000"/>
        </a:lnSpc>
        <a:spcBef>
          <a:spcPts val="500"/>
        </a:spcBef>
        <a:buFont typeface="Calibri Light" panose="020F0302020204030204" pitchFamily="34" charset="0"/>
        <a:buChar char="→"/>
        <a:defRPr sz="22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3pPr>
      <a:lvl4pPr marL="1800000" indent="-448056" algn="l" defTabSz="914400" rtl="0" eaLnBrk="1" latinLnBrk="0" hangingPunct="1">
        <a:lnSpc>
          <a:spcPct val="120000"/>
        </a:lnSpc>
        <a:spcBef>
          <a:spcPts val="500"/>
        </a:spcBef>
        <a:buFont typeface="Calibri Light" panose="020F0302020204030204" pitchFamily="34" charset="0"/>
        <a:buChar char="→"/>
        <a:defRPr sz="22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4pPr>
      <a:lvl5pPr marL="2250000" indent="-448056" algn="l" defTabSz="914400" rtl="0" eaLnBrk="1" latinLnBrk="0" hangingPunct="1">
        <a:lnSpc>
          <a:spcPct val="120000"/>
        </a:lnSpc>
        <a:spcBef>
          <a:spcPts val="500"/>
        </a:spcBef>
        <a:buFont typeface="Calibri Light" panose="020F0302020204030204" pitchFamily="34" charset="0"/>
        <a:buChar char="→"/>
        <a:defRPr sz="2200" kern="1200">
          <a:solidFill>
            <a:schemeClr val="tx2">
              <a:alpha val="5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18" Type="http://schemas.openxmlformats.org/officeDocument/2006/relationships/image" Target="../media/image46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5.png"/><Relationship Id="rId2" Type="http://schemas.openxmlformats.org/officeDocument/2006/relationships/image" Target="../media/image31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19" Type="http://schemas.openxmlformats.org/officeDocument/2006/relationships/image" Target="../media/image47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F2E5B6AE-5EFE-45F0-A2AE-ED771CA3D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48055" y="655200"/>
            <a:ext cx="5432045" cy="1969200"/>
          </a:xfrm>
        </p:spPr>
        <p:txBody>
          <a:bodyPr anchor="b">
            <a:normAutofit/>
          </a:bodyPr>
          <a:lstStyle/>
          <a:p>
            <a:r>
              <a:rPr lang="pl-PL" dirty="0">
                <a:cs typeface="Calibri Light"/>
              </a:rPr>
              <a:t>KRAKÓW-ZAKOPANE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448055" y="2624400"/>
            <a:ext cx="5432045" cy="3326456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pl-PL" sz="6400" dirty="0">
              <a:solidFill>
                <a:srgbClr val="F0F2F3">
                  <a:alpha val="55000"/>
                </a:srgbClr>
              </a:solidFill>
              <a:cs typeface="Calibri"/>
            </a:endParaRPr>
          </a:p>
        </p:txBody>
      </p:sp>
      <p:cxnSp>
        <p:nvCxnSpPr>
          <p:cNvPr id="22" name="Straight Connector 10">
            <a:extLst>
              <a:ext uri="{FF2B5EF4-FFF2-40B4-BE49-F238E27FC236}">
                <a16:creationId xmlns:a16="http://schemas.microsoft.com/office/drawing/2014/main" id="{D255B435-D9F3-4A31-B89E-36741390DB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450000"/>
            <a:ext cx="54324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3">
            <a:extLst>
              <a:ext uri="{FF2B5EF4-FFF2-40B4-BE49-F238E27FC236}">
                <a16:creationId xmlns:a16="http://schemas.microsoft.com/office/drawing/2014/main" id="{34A896A7-A29C-4EF5-A147-73DBC35DDF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43" r="8611" b="12"/>
          <a:stretch/>
        </p:blipFill>
        <p:spPr>
          <a:xfrm>
            <a:off x="6311900" y="10"/>
            <a:ext cx="58801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19">
            <a:extLst>
              <a:ext uri="{FF2B5EF4-FFF2-40B4-BE49-F238E27FC236}">
                <a16:creationId xmlns:a16="http://schemas.microsoft.com/office/drawing/2014/main" id="{965E8EDB-D125-459F-8B0A-4368B1702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524FEA1-8BAF-492A-BFEF-580022597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11300532" cy="986400"/>
          </a:xfrm>
        </p:spPr>
        <p:txBody>
          <a:bodyPr anchor="b">
            <a:normAutofit/>
          </a:bodyPr>
          <a:lstStyle/>
          <a:p>
            <a:r>
              <a:rPr lang="pl-PL" sz="6400"/>
              <a:t>Ojcowski Park Narodowy</a:t>
            </a:r>
          </a:p>
        </p:txBody>
      </p:sp>
      <p:cxnSp>
        <p:nvCxnSpPr>
          <p:cNvPr id="30" name="Straight Connector 21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113004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az 5" descr="Obraz zawierający zewnętrzne, niebo, drzewo, budynek&#10;&#10;Opis wygenerowany automatycznie">
            <a:extLst>
              <a:ext uri="{FF2B5EF4-FFF2-40B4-BE49-F238E27FC236}">
                <a16:creationId xmlns:a16="http://schemas.microsoft.com/office/drawing/2014/main" id="{9EE65684-6030-4A41-BDBD-EB7BC3D2D1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24"/>
          <a:stretch/>
        </p:blipFill>
        <p:spPr>
          <a:xfrm>
            <a:off x="450002" y="2059202"/>
            <a:ext cx="2625049" cy="1855799"/>
          </a:xfrm>
          <a:custGeom>
            <a:avLst/>
            <a:gdLst/>
            <a:ahLst/>
            <a:cxnLst/>
            <a:rect l="l" t="t" r="r" b="b"/>
            <a:pathLst>
              <a:path w="2625049" h="1855799">
                <a:moveTo>
                  <a:pt x="0" y="0"/>
                </a:moveTo>
                <a:lnTo>
                  <a:pt x="2625049" y="0"/>
                </a:lnTo>
                <a:lnTo>
                  <a:pt x="2625049" y="1855799"/>
                </a:lnTo>
                <a:lnTo>
                  <a:pt x="0" y="18557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Obraz 4" descr="Obraz zawierający drzewo, podłoże, zewnętrzne, trawa&#10;&#10;Opis wygenerowany automatycznie">
            <a:extLst>
              <a:ext uri="{FF2B5EF4-FFF2-40B4-BE49-F238E27FC236}">
                <a16:creationId xmlns:a16="http://schemas.microsoft.com/office/drawing/2014/main" id="{A2F8644A-7D8D-4ECB-B20B-0955E81EA5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" b="5744"/>
          <a:stretch/>
        </p:blipFill>
        <p:spPr>
          <a:xfrm>
            <a:off x="3255048" y="2059202"/>
            <a:ext cx="2625050" cy="1855799"/>
          </a:xfrm>
          <a:custGeom>
            <a:avLst/>
            <a:gdLst/>
            <a:ahLst/>
            <a:cxnLst/>
            <a:rect l="l" t="t" r="r" b="b"/>
            <a:pathLst>
              <a:path w="2625050" h="1855799">
                <a:moveTo>
                  <a:pt x="0" y="0"/>
                </a:moveTo>
                <a:lnTo>
                  <a:pt x="2625050" y="0"/>
                </a:lnTo>
                <a:lnTo>
                  <a:pt x="2625050" y="1855799"/>
                </a:lnTo>
                <a:lnTo>
                  <a:pt x="0" y="1855799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Obraz 6" descr="Obraz zawierający drzewo, zewnętrzne, skała, przyroda&#10;&#10;Opis wygenerowany automatycznie">
            <a:extLst>
              <a:ext uri="{FF2B5EF4-FFF2-40B4-BE49-F238E27FC236}">
                <a16:creationId xmlns:a16="http://schemas.microsoft.com/office/drawing/2014/main" id="{86D2C375-CA12-477F-88FD-96A23852CA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163" r="10271"/>
          <a:stretch/>
        </p:blipFill>
        <p:spPr>
          <a:xfrm>
            <a:off x="450002" y="4094999"/>
            <a:ext cx="2625049" cy="1855798"/>
          </a:xfrm>
          <a:custGeom>
            <a:avLst/>
            <a:gdLst/>
            <a:ahLst/>
            <a:cxnLst/>
            <a:rect l="l" t="t" r="r" b="b"/>
            <a:pathLst>
              <a:path w="2625049" h="1855798">
                <a:moveTo>
                  <a:pt x="0" y="0"/>
                </a:moveTo>
                <a:lnTo>
                  <a:pt x="2625049" y="0"/>
                </a:lnTo>
                <a:lnTo>
                  <a:pt x="2625049" y="1855798"/>
                </a:lnTo>
                <a:lnTo>
                  <a:pt x="0" y="1855798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" name="Obraz 8" descr="Obraz zawierający drzewo, zewnętrzne, niebo, obszar&#10;&#10;Opis wygenerowany automatycznie">
            <a:extLst>
              <a:ext uri="{FF2B5EF4-FFF2-40B4-BE49-F238E27FC236}">
                <a16:creationId xmlns:a16="http://schemas.microsoft.com/office/drawing/2014/main" id="{8B9B1356-C002-4E80-8FBE-C500A14DE89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81" r="6" b="6"/>
          <a:stretch/>
        </p:blipFill>
        <p:spPr>
          <a:xfrm>
            <a:off x="3255048" y="4094999"/>
            <a:ext cx="2625050" cy="1855798"/>
          </a:xfrm>
          <a:custGeom>
            <a:avLst/>
            <a:gdLst/>
            <a:ahLst/>
            <a:cxnLst/>
            <a:rect l="l" t="t" r="r" b="b"/>
            <a:pathLst>
              <a:path w="2625050" h="1855798">
                <a:moveTo>
                  <a:pt x="0" y="0"/>
                </a:moveTo>
                <a:lnTo>
                  <a:pt x="2625050" y="0"/>
                </a:lnTo>
                <a:lnTo>
                  <a:pt x="2625050" y="1855798"/>
                </a:lnTo>
                <a:lnTo>
                  <a:pt x="0" y="1855798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F892AC-D228-444F-AC98-A28FC203F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1900" y="1944000"/>
            <a:ext cx="5434900" cy="4006800"/>
          </a:xfrm>
        </p:spPr>
        <p:txBody>
          <a:bodyPr vert="horz" lIns="0" tIns="0" rIns="91440" bIns="0" rtlCol="0">
            <a:normAutofit/>
          </a:bodyPr>
          <a:lstStyle/>
          <a:p>
            <a:pPr marL="1905" indent="0">
              <a:buNone/>
            </a:pPr>
            <a:r>
              <a:rPr lang="pl-PL"/>
              <a:t>Ciekawymi atrakcjami w Ojcowskim Parku Narodowym są:</a:t>
            </a:r>
          </a:p>
          <a:p>
            <a:pPr marL="449580" indent="-447675"/>
            <a:r>
              <a:rPr lang="pl-PL"/>
              <a:t>-zamek Pieskowa Skała w Dolinie Prądnika z XIV w.,</a:t>
            </a:r>
          </a:p>
          <a:p>
            <a:pPr marL="449580" indent="-447675"/>
            <a:r>
              <a:rPr lang="pl-PL"/>
              <a:t>-źródełko miłości</a:t>
            </a:r>
          </a:p>
          <a:p>
            <a:pPr marL="449580" indent="-447675"/>
            <a:r>
              <a:rPr lang="pl-PL"/>
              <a:t>-brama krakowska</a:t>
            </a:r>
            <a:endParaRPr lang="pl-PL">
              <a:ea typeface="+mn-lt"/>
              <a:cs typeface="+mn-lt"/>
            </a:endParaRPr>
          </a:p>
          <a:p>
            <a:pPr marL="449580" indent="-447675"/>
            <a:r>
              <a:rPr lang="pl-PL"/>
              <a:t>-Maczuga Herkulesa</a:t>
            </a:r>
          </a:p>
          <a:p>
            <a:pPr marL="449580" indent="-447675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8557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0A4A03-7661-4C09-ACBC-094287C1A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Zamek Królewski na Wawelu</a:t>
            </a:r>
          </a:p>
        </p:txBody>
      </p:sp>
      <p:pic>
        <p:nvPicPr>
          <p:cNvPr id="4" name="Obraz 4" descr="Obraz zawierający budynek, zewnętrzne, zamek, kamień&#10;&#10;Opis wygenerowany automatycznie">
            <a:extLst>
              <a:ext uri="{FF2B5EF4-FFF2-40B4-BE49-F238E27FC236}">
                <a16:creationId xmlns:a16="http://schemas.microsoft.com/office/drawing/2014/main" id="{E489B908-C664-455C-B85E-737083408C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08687" y="302927"/>
            <a:ext cx="2735425" cy="2196383"/>
          </a:xfr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392E9C36-1D31-43B8-A784-7D028621B5D1}"/>
              </a:ext>
            </a:extLst>
          </p:cNvPr>
          <p:cNvSpPr txBox="1"/>
          <p:nvPr/>
        </p:nvSpPr>
        <p:spPr>
          <a:xfrm>
            <a:off x="4867275" y="3343275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4469ADA8-84A7-4214-AD1C-787420351883}"/>
              </a:ext>
            </a:extLst>
          </p:cNvPr>
          <p:cNvSpPr txBox="1"/>
          <p:nvPr/>
        </p:nvSpPr>
        <p:spPr>
          <a:xfrm>
            <a:off x="448588" y="1450671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EC3D665-7213-438A-9267-1ADDA63CAB5B}"/>
              </a:ext>
            </a:extLst>
          </p:cNvPr>
          <p:cNvSpPr txBox="1"/>
          <p:nvPr/>
        </p:nvSpPr>
        <p:spPr>
          <a:xfrm>
            <a:off x="257436" y="967244"/>
            <a:ext cx="2743199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/>
              <a:t>Ciekawostki:</a:t>
            </a:r>
          </a:p>
          <a:p>
            <a:r>
              <a:rPr lang="pl-PL" dirty="0">
                <a:ea typeface="+mn-lt"/>
                <a:cs typeface="+mn-lt"/>
              </a:rPr>
              <a:t>-Łącznie na </a:t>
            </a:r>
            <a:r>
              <a:rPr lang="pl-PL" b="1" dirty="0">
                <a:ea typeface="+mn-lt"/>
                <a:cs typeface="+mn-lt"/>
              </a:rPr>
              <a:t>Wawelu</a:t>
            </a:r>
            <a:r>
              <a:rPr lang="pl-PL" dirty="0">
                <a:ea typeface="+mn-lt"/>
                <a:cs typeface="+mn-lt"/>
              </a:rPr>
              <a:t> jest pochowanych 19 królów, licząc od Władysława I Łokietka do Augusta II Mocnego</a:t>
            </a:r>
          </a:p>
          <a:p>
            <a:r>
              <a:rPr lang="pl-PL" dirty="0"/>
              <a:t>-</a:t>
            </a:r>
            <a:r>
              <a:rPr lang="pl-PL" dirty="0">
                <a:ea typeface="+mn-lt"/>
                <a:cs typeface="+mn-lt"/>
              </a:rPr>
              <a:t> Tu znajdują się szczątki najznamienitszych polskich monarchów.</a:t>
            </a:r>
            <a:endParaRPr lang="pl-PL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F0776BD-30C0-4A83-9B58-F5785C507282}"/>
              </a:ext>
            </a:extLst>
          </p:cNvPr>
          <p:cNvSpPr txBox="1"/>
          <p:nvPr/>
        </p:nvSpPr>
        <p:spPr>
          <a:xfrm>
            <a:off x="201982" y="3542256"/>
            <a:ext cx="2743199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/>
              <a:t>Ciekawe Atrakcje</a:t>
            </a:r>
          </a:p>
          <a:p>
            <a:r>
              <a:rPr lang="pl-PL" dirty="0"/>
              <a:t>-Katedra Wawelska; groby, </a:t>
            </a:r>
          </a:p>
          <a:p>
            <a:r>
              <a:rPr lang="pl-PL" dirty="0"/>
              <a:t>-Królewski Dzwon Zygmunt </a:t>
            </a:r>
          </a:p>
        </p:txBody>
      </p:sp>
      <p:pic>
        <p:nvPicPr>
          <p:cNvPr id="10" name="Obraz 10" descr="Obraz zawierający ściana, wewnątrz, pomieszczenie, stare&#10;&#10;Opis wygenerowany automatycznie">
            <a:extLst>
              <a:ext uri="{FF2B5EF4-FFF2-40B4-BE49-F238E27FC236}">
                <a16:creationId xmlns:a16="http://schemas.microsoft.com/office/drawing/2014/main" id="{D9B9B286-B30A-46AC-80DC-9A9FBC6C8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5425" y="3043809"/>
            <a:ext cx="2743200" cy="2084832"/>
          </a:xfrm>
          <a:prstGeom prst="rect">
            <a:avLst/>
          </a:prstGeom>
        </p:spPr>
      </p:pic>
      <p:pic>
        <p:nvPicPr>
          <p:cNvPr id="11" name="Obraz 11" descr="Obraz zawierający obiekt, dzwonek, krzesło, drewniane&#10;&#10;Opis wygenerowany automatycznie">
            <a:extLst>
              <a:ext uri="{FF2B5EF4-FFF2-40B4-BE49-F238E27FC236}">
                <a16:creationId xmlns:a16="http://schemas.microsoft.com/office/drawing/2014/main" id="{7AE692D9-561D-45BB-B9CB-003BF06E2E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8300" y="2980611"/>
            <a:ext cx="2743200" cy="2144554"/>
          </a:xfrm>
          <a:prstGeom prst="rect">
            <a:avLst/>
          </a:prstGeom>
        </p:spPr>
      </p:pic>
      <p:pic>
        <p:nvPicPr>
          <p:cNvPr id="12" name="Obraz 12" descr="Obraz zawierający budynek, zewnętrzne, niebo, kościół&#10;&#10;Opis wygenerowany automatycznie">
            <a:extLst>
              <a:ext uri="{FF2B5EF4-FFF2-40B4-BE49-F238E27FC236}">
                <a16:creationId xmlns:a16="http://schemas.microsoft.com/office/drawing/2014/main" id="{299073E8-5FB7-4517-881D-C5F65FFD53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8300" y="305693"/>
            <a:ext cx="2743200" cy="214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67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2">
            <a:extLst>
              <a:ext uri="{FF2B5EF4-FFF2-40B4-BE49-F238E27FC236}">
                <a16:creationId xmlns:a16="http://schemas.microsoft.com/office/drawing/2014/main" id="{31425D08-6505-4F53-9B03-D2F289363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A89E55C-70B6-41E7-A34E-DC98B9823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5432044" cy="860400"/>
          </a:xfrm>
        </p:spPr>
        <p:txBody>
          <a:bodyPr anchor="b">
            <a:normAutofit/>
          </a:bodyPr>
          <a:lstStyle/>
          <a:p>
            <a:r>
              <a:rPr lang="pl-PL"/>
              <a:t>Dzwon Zygmunt </a:t>
            </a:r>
          </a:p>
        </p:txBody>
      </p:sp>
      <p:cxnSp>
        <p:nvCxnSpPr>
          <p:cNvPr id="19" name="Straight Connector 14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5434694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0DA9628-65EF-4F9F-8038-D21C6D765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1944000"/>
            <a:ext cx="5432044" cy="4006800"/>
          </a:xfrm>
        </p:spPr>
        <p:txBody>
          <a:bodyPr vert="horz" wrap="square" lIns="0" tIns="0" rIns="91440" bIns="0" rtlCol="0" anchor="t">
            <a:normAutofit/>
          </a:bodyPr>
          <a:lstStyle/>
          <a:p>
            <a:pPr marL="449580" indent="-447675"/>
            <a:r>
              <a:rPr lang="pl-PL" dirty="0"/>
              <a:t>-</a:t>
            </a:r>
            <a:r>
              <a:rPr lang="pl-PL" b="1" dirty="0">
                <a:ea typeface="+mn-lt"/>
                <a:cs typeface="+mn-lt"/>
              </a:rPr>
              <a:t>Dzwon Zygmunt</a:t>
            </a:r>
            <a:r>
              <a:rPr lang="pl-PL" dirty="0">
                <a:ea typeface="+mn-lt"/>
                <a:cs typeface="+mn-lt"/>
              </a:rPr>
              <a:t> waży ponad 12 ton</a:t>
            </a:r>
          </a:p>
          <a:p>
            <a:pPr marL="449580" indent="-447675"/>
            <a:r>
              <a:rPr lang="pl-PL" dirty="0"/>
              <a:t>-Serce jest długości 220cm</a:t>
            </a:r>
            <a:endParaRPr lang="pl-PL" dirty="0">
              <a:solidFill>
                <a:srgbClr val="F0F2F3">
                  <a:alpha val="55000"/>
                </a:srgbClr>
              </a:solidFill>
            </a:endParaRPr>
          </a:p>
          <a:p>
            <a:pPr marL="449580" indent="-447675"/>
            <a:r>
              <a:rPr lang="pl-PL" dirty="0"/>
              <a:t>-</a:t>
            </a:r>
            <a:r>
              <a:rPr lang="pl-PL" dirty="0">
                <a:ea typeface="+mn-lt"/>
                <a:cs typeface="+mn-lt"/>
              </a:rPr>
              <a:t>Długość dzwonienia została określona w 1888 roku i wynosi 8 minut.</a:t>
            </a:r>
          </a:p>
          <a:p>
            <a:pPr marL="449580" indent="-447675"/>
            <a:r>
              <a:rPr lang="pl-PL" dirty="0">
                <a:ea typeface="+mn-lt"/>
                <a:cs typeface="+mn-lt"/>
              </a:rPr>
              <a:t>Serce </a:t>
            </a:r>
            <a:r>
              <a:rPr lang="pl-PL" b="1" dirty="0">
                <a:ea typeface="+mn-lt"/>
                <a:cs typeface="+mn-lt"/>
              </a:rPr>
              <a:t>dzwonu</a:t>
            </a:r>
            <a:r>
              <a:rPr lang="pl-PL" dirty="0">
                <a:ea typeface="+mn-lt"/>
                <a:cs typeface="+mn-lt"/>
              </a:rPr>
              <a:t> ożyło po raz pierwszy 13 lipca 1521.</a:t>
            </a:r>
            <a:endParaRPr lang="pl-PL" dirty="0">
              <a:solidFill>
                <a:srgbClr val="F0F2F3">
                  <a:alpha val="55000"/>
                </a:srgbClr>
              </a:solidFill>
            </a:endParaRPr>
          </a:p>
        </p:txBody>
      </p:sp>
      <p:pic>
        <p:nvPicPr>
          <p:cNvPr id="5" name="Obraz 11" descr="Obraz zawierający obiekt, dzwonek, krzesło, drewniane&#10;&#10;Opis wygenerowany automatycznie">
            <a:extLst>
              <a:ext uri="{FF2B5EF4-FFF2-40B4-BE49-F238E27FC236}">
                <a16:creationId xmlns:a16="http://schemas.microsoft.com/office/drawing/2014/main" id="{410EAC29-8395-44AF-9A1C-B3079F1A97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16" r="22216"/>
          <a:stretch/>
        </p:blipFill>
        <p:spPr>
          <a:xfrm>
            <a:off x="6307308" y="450000"/>
            <a:ext cx="5441280" cy="5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754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223285E5-DBB1-4182-9EDE-1108D3F2AD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323204D-C99F-47A4-8347-42D776464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3452432" cy="860400"/>
          </a:xfrm>
        </p:spPr>
        <p:txBody>
          <a:bodyPr anchor="b">
            <a:normAutofit/>
          </a:bodyPr>
          <a:lstStyle/>
          <a:p>
            <a:r>
              <a:rPr lang="pl-PL"/>
              <a:t>Stare Miasto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3454116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25ADCB9-139F-4DC1-8779-76F4926B3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1944000"/>
            <a:ext cx="3452432" cy="4006800"/>
          </a:xfrm>
        </p:spPr>
        <p:txBody>
          <a:bodyPr vert="horz" lIns="0" tIns="0" rIns="91440" bIns="0" rtlCol="0">
            <a:normAutofit/>
          </a:bodyPr>
          <a:lstStyle/>
          <a:p>
            <a:pPr marL="449580" indent="-447675"/>
            <a:r>
              <a:rPr lang="pl-PL"/>
              <a:t>Ciekawe atrakcje w starym mieście:</a:t>
            </a:r>
          </a:p>
          <a:p>
            <a:pPr marL="449580" indent="-447675"/>
            <a:r>
              <a:rPr lang="pl-PL"/>
              <a:t>-Kościół Mariacki z Ołtarzem Wita Stwosza</a:t>
            </a:r>
          </a:p>
          <a:p>
            <a:pPr marL="449580" indent="-447675"/>
            <a:r>
              <a:rPr lang="pl-PL"/>
              <a:t>-Sukiennice</a:t>
            </a:r>
          </a:p>
          <a:p>
            <a:pPr marL="449580" indent="-447675"/>
            <a:r>
              <a:rPr lang="pl-PL"/>
              <a:t>Wieża Ratuszowa</a:t>
            </a:r>
          </a:p>
        </p:txBody>
      </p:sp>
      <p:pic>
        <p:nvPicPr>
          <p:cNvPr id="4" name="Obraz 4" descr="Obraz zawierający budynek, zewnętrzne, niebo, wieża&#10;&#10;Opis wygenerowany automatycznie">
            <a:extLst>
              <a:ext uri="{FF2B5EF4-FFF2-40B4-BE49-F238E27FC236}">
                <a16:creationId xmlns:a16="http://schemas.microsoft.com/office/drawing/2014/main" id="{2C4A9C45-7132-4774-916B-748206EA43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796" r="1080" b="5"/>
          <a:stretch/>
        </p:blipFill>
        <p:spPr>
          <a:xfrm>
            <a:off x="4367213" y="450003"/>
            <a:ext cx="3597022" cy="2664001"/>
          </a:xfrm>
          <a:custGeom>
            <a:avLst/>
            <a:gdLst/>
            <a:ahLst/>
            <a:cxnLst/>
            <a:rect l="l" t="t" r="r" b="b"/>
            <a:pathLst>
              <a:path w="3597022" h="2664001">
                <a:moveTo>
                  <a:pt x="0" y="0"/>
                </a:moveTo>
                <a:lnTo>
                  <a:pt x="3597022" y="0"/>
                </a:lnTo>
                <a:lnTo>
                  <a:pt x="3597022" y="2664001"/>
                </a:lnTo>
                <a:lnTo>
                  <a:pt x="0" y="266400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Obraz 6" descr="Obraz zawierający budynek, niebo, zewnętrzne, ulica&#10;&#10;Opis wygenerowany automatycznie">
            <a:extLst>
              <a:ext uri="{FF2B5EF4-FFF2-40B4-BE49-F238E27FC236}">
                <a16:creationId xmlns:a16="http://schemas.microsoft.com/office/drawing/2014/main" id="{9554A7D6-8395-4561-B418-CB014D1228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71" r="5" b="5"/>
          <a:stretch/>
        </p:blipFill>
        <p:spPr>
          <a:xfrm>
            <a:off x="8144235" y="3289236"/>
            <a:ext cx="3597022" cy="2664001"/>
          </a:xfrm>
          <a:custGeom>
            <a:avLst/>
            <a:gdLst/>
            <a:ahLst/>
            <a:cxnLst/>
            <a:rect l="l" t="t" r="r" b="b"/>
            <a:pathLst>
              <a:path w="3597022" h="2664001">
                <a:moveTo>
                  <a:pt x="0" y="0"/>
                </a:moveTo>
                <a:lnTo>
                  <a:pt x="3597022" y="0"/>
                </a:lnTo>
                <a:lnTo>
                  <a:pt x="3597022" y="2664001"/>
                </a:lnTo>
                <a:lnTo>
                  <a:pt x="0" y="266400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" name="Obraz 8" descr="Obraz zawierający ołtarz, malowanie&#10;&#10;Opis wygenerowany automatycznie">
            <a:extLst>
              <a:ext uri="{FF2B5EF4-FFF2-40B4-BE49-F238E27FC236}">
                <a16:creationId xmlns:a16="http://schemas.microsoft.com/office/drawing/2014/main" id="{9DEB30AB-6654-4386-AC07-5F51BF6306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53" r="9169" b="-1"/>
          <a:stretch/>
        </p:blipFill>
        <p:spPr>
          <a:xfrm>
            <a:off x="4367213" y="3294004"/>
            <a:ext cx="3597022" cy="2664001"/>
          </a:xfrm>
          <a:custGeom>
            <a:avLst/>
            <a:gdLst/>
            <a:ahLst/>
            <a:cxnLst/>
            <a:rect l="l" t="t" r="r" b="b"/>
            <a:pathLst>
              <a:path w="3597022" h="2664001">
                <a:moveTo>
                  <a:pt x="0" y="0"/>
                </a:moveTo>
                <a:lnTo>
                  <a:pt x="3597022" y="0"/>
                </a:lnTo>
                <a:lnTo>
                  <a:pt x="3597022" y="2664001"/>
                </a:lnTo>
                <a:lnTo>
                  <a:pt x="0" y="266400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" name="Obraz 5" descr="Obraz zawierający zewnętrzne, budynek, niebo, stare&#10;&#10;Opis wygenerowany automatycznie">
            <a:extLst>
              <a:ext uri="{FF2B5EF4-FFF2-40B4-BE49-F238E27FC236}">
                <a16:creationId xmlns:a16="http://schemas.microsoft.com/office/drawing/2014/main" id="{6D18752E-296F-4DD7-A25C-77BAF951BE7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038" r="13976" b="3"/>
          <a:stretch/>
        </p:blipFill>
        <p:spPr>
          <a:xfrm>
            <a:off x="8144235" y="454771"/>
            <a:ext cx="3597022" cy="2664001"/>
          </a:xfrm>
          <a:custGeom>
            <a:avLst/>
            <a:gdLst/>
            <a:ahLst/>
            <a:cxnLst/>
            <a:rect l="l" t="t" r="r" b="b"/>
            <a:pathLst>
              <a:path w="3597022" h="2664001">
                <a:moveTo>
                  <a:pt x="0" y="0"/>
                </a:moveTo>
                <a:lnTo>
                  <a:pt x="3597022" y="0"/>
                </a:lnTo>
                <a:lnTo>
                  <a:pt x="3597022" y="2664001"/>
                </a:lnTo>
                <a:lnTo>
                  <a:pt x="0" y="2664001"/>
                </a:lnTo>
                <a:lnTo>
                  <a:pt x="0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87696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6">
            <a:extLst>
              <a:ext uri="{FF2B5EF4-FFF2-40B4-BE49-F238E27FC236}">
                <a16:creationId xmlns:a16="http://schemas.microsoft.com/office/drawing/2014/main" id="{2D86DADD-940E-4CC1-AF60-0D36FB29B1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7D04ED3-52FE-49A3-86EA-0DF5AD939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5432044" cy="860400"/>
          </a:xfrm>
        </p:spPr>
        <p:txBody>
          <a:bodyPr vert="horz" wrap="square" lIns="0" tIns="0" rIns="0" bIns="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/>
              <a:t>Kościół Mariacki z Ołtarzem Wita Stwosza</a:t>
            </a:r>
          </a:p>
        </p:txBody>
      </p:sp>
      <p:cxnSp>
        <p:nvCxnSpPr>
          <p:cNvPr id="18" name="Straight Connector 18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5434694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4A0EE8B-5DF0-4A0F-A3EC-A2B59590E955}"/>
              </a:ext>
            </a:extLst>
          </p:cNvPr>
          <p:cNvSpPr txBox="1"/>
          <p:nvPr/>
        </p:nvSpPr>
        <p:spPr>
          <a:xfrm>
            <a:off x="448056" y="1944000"/>
            <a:ext cx="5432044" cy="4006800"/>
          </a:xfrm>
          <a:prstGeom prst="rect">
            <a:avLst/>
          </a:prstGeom>
        </p:spPr>
        <p:txBody>
          <a:bodyPr rot="0" spcFirstLastPara="0" vertOverflow="overflow" horzOverflow="overflow" vert="horz" wrap="square" lIns="0" tIns="0" rIns="91440" bIns="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indent="-448056">
              <a:lnSpc>
                <a:spcPct val="140000"/>
              </a:lnSpc>
              <a:spcAft>
                <a:spcPts val="600"/>
              </a:spcAft>
              <a:buFont typeface="Calibri Light" panose="020F0302020204030204" pitchFamily="34" charset="0"/>
              <a:buChar char="→"/>
            </a:pPr>
            <a:r>
              <a:rPr lang="en-US" dirty="0" err="1">
                <a:solidFill>
                  <a:schemeClr val="tx2">
                    <a:alpha val="55000"/>
                  </a:schemeClr>
                </a:solidFill>
              </a:rPr>
              <a:t>Ciekawostki</a:t>
            </a:r>
            <a:r>
              <a:rPr lang="en-US" dirty="0">
                <a:solidFill>
                  <a:schemeClr val="tx2">
                    <a:alpha val="55000"/>
                  </a:schemeClr>
                </a:solidFill>
              </a:rPr>
              <a:t>:</a:t>
            </a:r>
            <a:endParaRPr lang="en-US">
              <a:solidFill>
                <a:schemeClr val="tx2">
                  <a:alpha val="55000"/>
                </a:schemeClr>
              </a:solidFill>
            </a:endParaRPr>
          </a:p>
          <a:p>
            <a:pPr indent="-448056">
              <a:lnSpc>
                <a:spcPct val="140000"/>
              </a:lnSpc>
              <a:spcAft>
                <a:spcPts val="600"/>
              </a:spcAft>
              <a:buFont typeface="Calibri Light" panose="020F0302020204030204" pitchFamily="34" charset="0"/>
              <a:buChar char="→"/>
            </a:pPr>
            <a:r>
              <a:rPr lang="en-US" dirty="0">
                <a:solidFill>
                  <a:schemeClr val="tx2">
                    <a:alpha val="55000"/>
                  </a:schemeClr>
                </a:solidFill>
              </a:rPr>
              <a:t>-</a:t>
            </a:r>
            <a:r>
              <a:rPr lang="en-US" b="1">
                <a:solidFill>
                  <a:schemeClr val="tx2">
                    <a:alpha val="55000"/>
                  </a:schemeClr>
                </a:solidFill>
              </a:rPr>
              <a:t>Obecny kształt kościół uzyskał w latach 1392-1397 kiedy to przebudowano go na układ bazylikowy.</a:t>
            </a:r>
          </a:p>
          <a:p>
            <a:pPr indent="-448056">
              <a:lnSpc>
                <a:spcPct val="140000"/>
              </a:lnSpc>
              <a:spcAft>
                <a:spcPts val="600"/>
              </a:spcAft>
              <a:buFont typeface="Calibri Light" panose="020F0302020204030204" pitchFamily="34" charset="0"/>
              <a:buChar char="→"/>
            </a:pPr>
            <a:r>
              <a:rPr lang="en-US" dirty="0">
                <a:solidFill>
                  <a:schemeClr val="tx2">
                    <a:alpha val="55000"/>
                  </a:schemeClr>
                </a:solidFill>
              </a:rPr>
              <a:t>-</a:t>
            </a:r>
            <a:r>
              <a:rPr lang="en-US" b="1">
                <a:solidFill>
                  <a:schemeClr val="tx2">
                    <a:alpha val="55000"/>
                  </a:schemeClr>
                </a:solidFill>
              </a:rPr>
              <a:t>Pod koniec XV wieku w kościele Mariackim stanął stworzony przez Wita Stwosza „Ołtarz Wielki”. Prace nad ołtarzem trwały w latach 1477-1489</a:t>
            </a:r>
          </a:p>
          <a:p>
            <a:pPr indent="-448056">
              <a:lnSpc>
                <a:spcPct val="140000"/>
              </a:lnSpc>
              <a:spcAft>
                <a:spcPts val="600"/>
              </a:spcAft>
              <a:buFont typeface="Calibri Light" panose="020F0302020204030204" pitchFamily="34" charset="0"/>
              <a:buChar char="→"/>
            </a:pPr>
            <a:r>
              <a:rPr lang="en-US" b="1">
                <a:solidFill>
                  <a:schemeClr val="tx2">
                    <a:alpha val="55000"/>
                  </a:schemeClr>
                </a:solidFill>
              </a:rPr>
              <a:t>-</a:t>
            </a:r>
            <a:r>
              <a:rPr lang="en-US">
                <a:solidFill>
                  <a:schemeClr val="tx2">
                    <a:alpha val="55000"/>
                  </a:schemeClr>
                </a:solidFill>
              </a:rPr>
              <a:t> To właśnie z tej wieży co godzinę wygrywany jest Hejnał </a:t>
            </a:r>
            <a:r>
              <a:rPr lang="en-US" b="1">
                <a:solidFill>
                  <a:schemeClr val="tx2">
                    <a:alpha val="55000"/>
                  </a:schemeClr>
                </a:solidFill>
              </a:rPr>
              <a:t>Mariacki</a:t>
            </a:r>
            <a:r>
              <a:rPr lang="en-US">
                <a:solidFill>
                  <a:schemeClr val="tx2">
                    <a:alpha val="55000"/>
                  </a:schemeClr>
                </a:solidFill>
              </a:rPr>
              <a:t> – symbol </a:t>
            </a:r>
            <a:r>
              <a:rPr lang="en-US" b="1">
                <a:solidFill>
                  <a:schemeClr val="tx2">
                    <a:alpha val="55000"/>
                  </a:schemeClr>
                </a:solidFill>
              </a:rPr>
              <a:t>Krakowa</a:t>
            </a:r>
            <a:r>
              <a:rPr lang="en-US">
                <a:solidFill>
                  <a:schemeClr val="tx2">
                    <a:alpha val="55000"/>
                  </a:schemeClr>
                </a:solidFill>
              </a:rPr>
              <a:t>.</a:t>
            </a:r>
            <a:endParaRPr lang="en-US" b="1">
              <a:solidFill>
                <a:schemeClr val="tx2">
                  <a:alpha val="55000"/>
                </a:schemeClr>
              </a:solidFill>
            </a:endParaRPr>
          </a:p>
        </p:txBody>
      </p:sp>
      <p:pic>
        <p:nvPicPr>
          <p:cNvPr id="4" name="Obraz 4" descr="Obraz zawierający niebo, budynek, zewnętrzne, stare&#10;&#10;Opis wygenerowany automatycznie">
            <a:extLst>
              <a:ext uri="{FF2B5EF4-FFF2-40B4-BE49-F238E27FC236}">
                <a16:creationId xmlns:a16="http://schemas.microsoft.com/office/drawing/2014/main" id="{B0BCF641-78D9-4BE8-A9DA-CB7BE0EBC1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7" r="1044"/>
          <a:stretch/>
        </p:blipFill>
        <p:spPr>
          <a:xfrm>
            <a:off x="6307308" y="450000"/>
            <a:ext cx="5441280" cy="5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172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341510-0E0E-45E4-8CB5-CEA28C2D0C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079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1079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5328EF5-D80B-4E93-B580-09C23F8DE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74904"/>
            <a:ext cx="11301984" cy="987552"/>
          </a:xfrm>
        </p:spPr>
        <p:txBody>
          <a:bodyPr>
            <a:normAutofit/>
          </a:bodyPr>
          <a:lstStyle/>
          <a:p>
            <a:r>
              <a:rPr lang="pl-PL" sz="6400"/>
              <a:t>Dzielnica Kazimierz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C52BBAB-664F-48C3-A5C1-4CE9D3555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9400" y="1609200"/>
            <a:ext cx="112932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00EAA1C-1267-4E09-87FC-4D29EC530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1947672"/>
            <a:ext cx="7379208" cy="4005072"/>
          </a:xfrm>
        </p:spPr>
        <p:txBody>
          <a:bodyPr vert="horz" wrap="square" lIns="0" tIns="0" rIns="91440" bIns="0" rtlCol="0" anchor="t">
            <a:normAutofit lnSpcReduction="10000"/>
          </a:bodyPr>
          <a:lstStyle/>
          <a:p>
            <a:pPr marL="1905" indent="0">
              <a:buNone/>
            </a:pPr>
            <a:r>
              <a:rPr lang="pl-PL" dirty="0">
                <a:solidFill>
                  <a:srgbClr val="F0F2F3">
                    <a:alpha val="55000"/>
                  </a:srgbClr>
                </a:solidFill>
              </a:rPr>
              <a:t>Ciekawe atrakcje:</a:t>
            </a:r>
          </a:p>
          <a:p>
            <a:pPr marL="1905" indent="0">
              <a:buNone/>
            </a:pPr>
            <a:r>
              <a:rPr lang="pl-PL" dirty="0">
                <a:solidFill>
                  <a:srgbClr val="F0F2F3">
                    <a:alpha val="55000"/>
                  </a:srgbClr>
                </a:solidFill>
              </a:rPr>
              <a:t>-Synagoga Izaaka</a:t>
            </a:r>
          </a:p>
          <a:p>
            <a:pPr marL="1905" indent="0">
              <a:buNone/>
            </a:pPr>
            <a:r>
              <a:rPr lang="pl-PL" dirty="0">
                <a:solidFill>
                  <a:srgbClr val="F0F2F3">
                    <a:alpha val="55000"/>
                  </a:srgbClr>
                </a:solidFill>
              </a:rPr>
              <a:t>-Synagoga Kupa</a:t>
            </a:r>
          </a:p>
          <a:p>
            <a:pPr marL="1905" indent="0">
              <a:buNone/>
            </a:pPr>
            <a:r>
              <a:rPr lang="pl-PL" dirty="0">
                <a:solidFill>
                  <a:srgbClr val="F0F2F3">
                    <a:alpha val="55000"/>
                  </a:srgbClr>
                </a:solidFill>
              </a:rPr>
              <a:t>-Synagoga Wysoka</a:t>
            </a:r>
          </a:p>
          <a:p>
            <a:pPr marL="1905" indent="0">
              <a:buNone/>
            </a:pPr>
            <a:r>
              <a:rPr lang="pl-PL" dirty="0">
                <a:solidFill>
                  <a:srgbClr val="F0F2F3">
                    <a:alpha val="55000"/>
                  </a:srgbClr>
                </a:solidFill>
              </a:rPr>
              <a:t>-Synagoga Remu</a:t>
            </a:r>
          </a:p>
          <a:p>
            <a:pPr marL="1905" indent="0">
              <a:buNone/>
            </a:pPr>
            <a:r>
              <a:rPr lang="pl-PL" dirty="0">
                <a:solidFill>
                  <a:srgbClr val="F0F2F3">
                    <a:alpha val="55000"/>
                  </a:srgbClr>
                </a:solidFill>
              </a:rPr>
              <a:t>-Synagoga </a:t>
            </a:r>
            <a:r>
              <a:rPr lang="pl-PL" dirty="0" err="1">
                <a:solidFill>
                  <a:srgbClr val="F0F2F3">
                    <a:alpha val="55000"/>
                  </a:srgbClr>
                </a:solidFill>
              </a:rPr>
              <a:t>Tempel</a:t>
            </a:r>
            <a:endParaRPr lang="pl-PL" dirty="0">
              <a:solidFill>
                <a:srgbClr val="F0F2F3">
                  <a:alpha val="55000"/>
                </a:srgbClr>
              </a:solidFill>
            </a:endParaRPr>
          </a:p>
          <a:p>
            <a:pPr marL="1905" indent="0">
              <a:buNone/>
            </a:pPr>
            <a:r>
              <a:rPr lang="pl-PL" dirty="0">
                <a:solidFill>
                  <a:srgbClr val="F0F2F3">
                    <a:alpha val="55000"/>
                  </a:srgbClr>
                </a:solidFill>
              </a:rPr>
              <a:t>-Ratusz Miasta Kazimierz</a:t>
            </a:r>
          </a:p>
          <a:p>
            <a:pPr marL="1905" indent="0">
              <a:buNone/>
            </a:pPr>
            <a:r>
              <a:rPr lang="pl-PL" dirty="0">
                <a:solidFill>
                  <a:srgbClr val="F0F2F3">
                    <a:alpha val="55000"/>
                  </a:srgbClr>
                </a:solidFill>
              </a:rPr>
              <a:t>-Cmentarz Żydowski</a:t>
            </a:r>
          </a:p>
          <a:p>
            <a:pPr marL="1905" indent="0">
              <a:buNone/>
            </a:pPr>
            <a:endParaRPr lang="pl-PL" dirty="0">
              <a:solidFill>
                <a:srgbClr val="F0F2F3">
                  <a:alpha val="55000"/>
                </a:srgbClr>
              </a:solidFill>
            </a:endParaRPr>
          </a:p>
        </p:txBody>
      </p:sp>
      <p:pic>
        <p:nvPicPr>
          <p:cNvPr id="4" name="Obraz 4" descr="Obraz zawierający budynek, zewnętrzne, niebo, droga&#10;&#10;Opis wygenerowany automatycznie">
            <a:extLst>
              <a:ext uri="{FF2B5EF4-FFF2-40B4-BE49-F238E27FC236}">
                <a16:creationId xmlns:a16="http://schemas.microsoft.com/office/drawing/2014/main" id="{A453D8AD-0B0C-4CE5-8F7A-AB1EE1079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3646" y="1654129"/>
            <a:ext cx="2257425" cy="1185323"/>
          </a:xfrm>
          <a:prstGeom prst="rect">
            <a:avLst/>
          </a:prstGeom>
        </p:spPr>
      </p:pic>
      <p:pic>
        <p:nvPicPr>
          <p:cNvPr id="5" name="Obraz 5" descr="Obraz zawierający zewnętrzne, budynek, dom, stare&#10;&#10;Opis wygenerowany automatycznie">
            <a:extLst>
              <a:ext uri="{FF2B5EF4-FFF2-40B4-BE49-F238E27FC236}">
                <a16:creationId xmlns:a16="http://schemas.microsoft.com/office/drawing/2014/main" id="{B43E7B62-DB52-42CB-B458-7454378B1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2997" y="1610003"/>
            <a:ext cx="2257425" cy="1181851"/>
          </a:xfrm>
          <a:prstGeom prst="rect">
            <a:avLst/>
          </a:prstGeom>
        </p:spPr>
      </p:pic>
      <p:pic>
        <p:nvPicPr>
          <p:cNvPr id="6" name="Obraz 6" descr="Obraz zawierający budynek, zewnętrzne, niebo, stare&#10;&#10;Opis wygenerowany automatycznie">
            <a:extLst>
              <a:ext uri="{FF2B5EF4-FFF2-40B4-BE49-F238E27FC236}">
                <a16:creationId xmlns:a16="http://schemas.microsoft.com/office/drawing/2014/main" id="{C862DC3F-49B8-4CBA-ACE9-8B86225E5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0091" y="1644301"/>
            <a:ext cx="2257425" cy="1196367"/>
          </a:xfrm>
          <a:prstGeom prst="rect">
            <a:avLst/>
          </a:prstGeom>
        </p:spPr>
      </p:pic>
      <p:pic>
        <p:nvPicPr>
          <p:cNvPr id="7" name="Obraz 8" descr="Obraz zawierający zewnętrzne, niebo&#10;&#10;Opis wygenerowany automatycznie">
            <a:extLst>
              <a:ext uri="{FF2B5EF4-FFF2-40B4-BE49-F238E27FC236}">
                <a16:creationId xmlns:a16="http://schemas.microsoft.com/office/drawing/2014/main" id="{7E01605E-2C0A-48CE-BBE2-0398EBA178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9757" y="3033769"/>
            <a:ext cx="2343150" cy="1096566"/>
          </a:xfrm>
          <a:prstGeom prst="rect">
            <a:avLst/>
          </a:prstGeom>
        </p:spPr>
      </p:pic>
      <p:pic>
        <p:nvPicPr>
          <p:cNvPr id="9" name="Obraz 10" descr="Obraz zawierający zewnętrzne, budynek, miejsce kultu, budynek administracji publicznej&#10;&#10;Opis wygenerowany automatycznie">
            <a:extLst>
              <a:ext uri="{FF2B5EF4-FFF2-40B4-BE49-F238E27FC236}">
                <a16:creationId xmlns:a16="http://schemas.microsoft.com/office/drawing/2014/main" id="{8EF4E11D-0D3F-41AD-AA48-B5E0514C1B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7707" y="3037693"/>
            <a:ext cx="2400300" cy="1181100"/>
          </a:xfrm>
          <a:prstGeom prst="rect">
            <a:avLst/>
          </a:prstGeom>
        </p:spPr>
      </p:pic>
      <p:pic>
        <p:nvPicPr>
          <p:cNvPr id="11" name="Obraz 11" descr="Obraz zawierający niebo, zewnętrzne, budynek, budynek administracji publicznej&#10;&#10;Opis wygenerowany automatycznie">
            <a:extLst>
              <a:ext uri="{FF2B5EF4-FFF2-40B4-BE49-F238E27FC236}">
                <a16:creationId xmlns:a16="http://schemas.microsoft.com/office/drawing/2014/main" id="{E0F634AD-F08A-4FD1-A546-105C94C7BB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7660" y="4365601"/>
            <a:ext cx="2743200" cy="2051618"/>
          </a:xfrm>
          <a:prstGeom prst="rect">
            <a:avLst/>
          </a:prstGeom>
        </p:spPr>
      </p:pic>
      <p:pic>
        <p:nvPicPr>
          <p:cNvPr id="12" name="Obraz 12" descr="Obraz zawierający drzewo, trawa, zewnętrzne, stare&#10;&#10;Opis wygenerowany automatycznie">
            <a:extLst>
              <a:ext uri="{FF2B5EF4-FFF2-40B4-BE49-F238E27FC236}">
                <a16:creationId xmlns:a16="http://schemas.microsoft.com/office/drawing/2014/main" id="{09095A67-0303-49BE-BD9E-903568A90E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33276" y="4368070"/>
            <a:ext cx="2743200" cy="204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906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192E4E9A-E992-419C-B03A-5686FEC1D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EE6B6EE-4D16-4344-A3D2-F8BD34DFF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11300532" cy="986400"/>
          </a:xfrm>
        </p:spPr>
        <p:txBody>
          <a:bodyPr anchor="b">
            <a:normAutofit/>
          </a:bodyPr>
          <a:lstStyle/>
          <a:p>
            <a:r>
              <a:rPr lang="pl-PL" sz="6400"/>
              <a:t>Ratusz Miasta Kazimierz</a:t>
            </a:r>
          </a:p>
        </p:txBody>
      </p:sp>
      <p:cxnSp>
        <p:nvCxnSpPr>
          <p:cNvPr id="8" name="Straight Connector 11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113004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az 11" descr="Obraz zawierający niebo, zewnętrzne, budynek, budynek administracji publicznej&#10;&#10;Opis wygenerowany automatycznie">
            <a:extLst>
              <a:ext uri="{FF2B5EF4-FFF2-40B4-BE49-F238E27FC236}">
                <a16:creationId xmlns:a16="http://schemas.microsoft.com/office/drawing/2014/main" id="{092DAF2C-137F-415F-BD76-DCB3006B69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066" b="7064"/>
          <a:stretch/>
        </p:blipFill>
        <p:spPr>
          <a:xfrm>
            <a:off x="449999" y="2059200"/>
            <a:ext cx="7374789" cy="3891600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8C065B2-B328-4EE3-8BB9-CB969C25B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6588" y="1944000"/>
            <a:ext cx="3490212" cy="4006800"/>
          </a:xfrm>
        </p:spPr>
        <p:txBody>
          <a:bodyPr vert="horz" wrap="square" lIns="0" tIns="0" rIns="91440" bIns="0" rtlCol="0" anchor="t">
            <a:normAutofit fontScale="77500" lnSpcReduction="20000"/>
          </a:bodyPr>
          <a:lstStyle/>
          <a:p>
            <a:pPr marL="449580" indent="-447675"/>
            <a:r>
              <a:rPr lang="pl-PL" dirty="0">
                <a:solidFill>
                  <a:srgbClr val="F0F2F3">
                    <a:alpha val="55000"/>
                  </a:srgbClr>
                </a:solidFill>
              </a:rPr>
              <a:t>Ciekawostki: </a:t>
            </a:r>
          </a:p>
          <a:p>
            <a:pPr marL="449580" indent="-447675"/>
            <a:r>
              <a:rPr lang="pl-PL" dirty="0">
                <a:solidFill>
                  <a:srgbClr val="F0F2F3">
                    <a:alpha val="55000"/>
                  </a:srgbClr>
                </a:solidFill>
              </a:rPr>
              <a:t>-Ratusz,</a:t>
            </a:r>
            <a:r>
              <a:rPr lang="pl-PL" dirty="0">
                <a:ea typeface="+mn-lt"/>
                <a:cs typeface="+mn-lt"/>
              </a:rPr>
              <a:t> gruntownie przebudowany w roku 1876, stał się siedzibą szkoły, a po II wojnie światowej swoje miejsce znalazło tu Muzeum Etnograficzne.</a:t>
            </a:r>
          </a:p>
          <a:p>
            <a:pPr marL="449580" indent="-447675"/>
            <a:r>
              <a:rPr lang="pl-PL" dirty="0">
                <a:solidFill>
                  <a:srgbClr val="F0F2F3">
                    <a:alpha val="55000"/>
                  </a:srgbClr>
                </a:solidFill>
              </a:rPr>
              <a:t>-</a:t>
            </a:r>
            <a:r>
              <a:rPr lang="pl-PL" dirty="0">
                <a:ea typeface="+mn-lt"/>
                <a:cs typeface="+mn-lt"/>
              </a:rPr>
              <a:t>W jego wschodnią ścianę wmurowano tablicę (1907), upamiętniającą przybycie Żydów do Polski.</a:t>
            </a:r>
            <a:endParaRPr lang="pl-PL" dirty="0">
              <a:solidFill>
                <a:srgbClr val="F0F2F3">
                  <a:alpha val="55000"/>
                </a:srgbClr>
              </a:solidFill>
            </a:endParaRPr>
          </a:p>
          <a:p>
            <a:pPr marL="449580" indent="-447675"/>
            <a:br>
              <a:rPr lang="en-US" dirty="0"/>
            </a:br>
            <a:endParaRPr lang="en-US" dirty="0"/>
          </a:p>
          <a:p>
            <a:pPr marL="449580" indent="-447675"/>
            <a:endParaRPr lang="pl-PL" dirty="0">
              <a:solidFill>
                <a:srgbClr val="F0F2F3">
                  <a:alpha val="55000"/>
                </a:srgbClr>
              </a:solidFill>
            </a:endParaRPr>
          </a:p>
          <a:p>
            <a:pPr marL="449580" indent="-447675"/>
            <a:endParaRPr lang="pl-PL" dirty="0">
              <a:solidFill>
                <a:srgbClr val="F0F2F3">
                  <a:alpha val="5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613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DBD293-28E7-433F-81AB-56F79F526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206" y="245925"/>
            <a:ext cx="11301984" cy="1141200"/>
          </a:xfrm>
        </p:spPr>
        <p:txBody>
          <a:bodyPr/>
          <a:lstStyle/>
          <a:p>
            <a:r>
              <a:rPr lang="pl-PL" dirty="0"/>
              <a:t>Kościół Bożego Ciała                                 Kościół Paulinów "Na Skałce"</a:t>
            </a:r>
          </a:p>
        </p:txBody>
      </p:sp>
      <p:pic>
        <p:nvPicPr>
          <p:cNvPr id="5" name="Obraz 5" descr="Obraz zawierający niebo, budynek, zewnętrzne, miejsce kultu&#10;&#10;Opis wygenerowany automatycznie">
            <a:extLst>
              <a:ext uri="{FF2B5EF4-FFF2-40B4-BE49-F238E27FC236}">
                <a16:creationId xmlns:a16="http://schemas.microsoft.com/office/drawing/2014/main" id="{9B077C9F-4393-44EA-8A62-E97051C9A0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653" y="819962"/>
            <a:ext cx="3248939" cy="2181617"/>
          </a:xfr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F8864318-A88B-4163-9581-16D1DDEF7430}"/>
              </a:ext>
            </a:extLst>
          </p:cNvPr>
          <p:cNvSpPr txBox="1"/>
          <p:nvPr/>
        </p:nvSpPr>
        <p:spPr>
          <a:xfrm>
            <a:off x="4867275" y="3343275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pl-PL" dirty="0"/>
          </a:p>
        </p:txBody>
      </p:sp>
      <p:pic>
        <p:nvPicPr>
          <p:cNvPr id="7" name="Obraz 8" descr="Obraz zawierający drzewo, zewnętrzne, budynek, trawa&#10;&#10;Opis wygenerowany automatycznie">
            <a:extLst>
              <a:ext uri="{FF2B5EF4-FFF2-40B4-BE49-F238E27FC236}">
                <a16:creationId xmlns:a16="http://schemas.microsoft.com/office/drawing/2014/main" id="{ED5A4EBF-FBBD-4DEE-928A-979D929E8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550" y="959458"/>
            <a:ext cx="4131502" cy="2799221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70D5E062-3C77-4E92-8D5D-2A604D70FC9E}"/>
              </a:ext>
            </a:extLst>
          </p:cNvPr>
          <p:cNvSpPr txBox="1"/>
          <p:nvPr/>
        </p:nvSpPr>
        <p:spPr>
          <a:xfrm>
            <a:off x="6648840" y="4028945"/>
            <a:ext cx="2743199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/>
              <a:t>Ciekawostki:</a:t>
            </a:r>
          </a:p>
          <a:p>
            <a:r>
              <a:rPr lang="pl-PL" dirty="0"/>
              <a:t>-</a:t>
            </a:r>
            <a:r>
              <a:rPr lang="pl-PL" dirty="0">
                <a:ea typeface="+mn-lt"/>
                <a:cs typeface="+mn-lt"/>
              </a:rPr>
              <a:t>Biały Kościół na niewielkim wzniesieniu, częściowo otoczony wysokim na 5 metrów kamiennym murem, skrywa niejedną tajemnicę</a:t>
            </a:r>
          </a:p>
          <a:p>
            <a:endParaRPr lang="pl-PL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0762DDF8-39FD-42DC-B071-3675FB795767}"/>
              </a:ext>
            </a:extLst>
          </p:cNvPr>
          <p:cNvSpPr txBox="1"/>
          <p:nvPr/>
        </p:nvSpPr>
        <p:spPr>
          <a:xfrm>
            <a:off x="9276176" y="3889853"/>
            <a:ext cx="2743199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>
                <a:ea typeface="+mn-lt"/>
                <a:cs typeface="+mn-lt"/>
              </a:rPr>
              <a:t>-Kościół na Skałce kojarzony jest przede wszystkim z męczeńską śmiercią krakowskiego biskupa Stanisława ze Szczepanowa, patrona Polski, oraz z obecnymi tu za sprawą Jana Długosza ojcami </a:t>
            </a:r>
            <a:r>
              <a:rPr lang="pl-PL" b="1" dirty="0">
                <a:ea typeface="+mn-lt"/>
                <a:cs typeface="+mn-lt"/>
              </a:rPr>
              <a:t>paulinami</a:t>
            </a:r>
            <a:endParaRPr lang="pl-PL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1ACBD485-D754-4859-B16F-652CC765689F}"/>
              </a:ext>
            </a:extLst>
          </p:cNvPr>
          <p:cNvSpPr txBox="1"/>
          <p:nvPr/>
        </p:nvSpPr>
        <p:spPr>
          <a:xfrm>
            <a:off x="304800" y="3000375"/>
            <a:ext cx="2743200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l-PL" dirty="0"/>
              <a:t>Ciekawostki:</a:t>
            </a:r>
          </a:p>
          <a:p>
            <a:r>
              <a:rPr lang="pl-PL" dirty="0"/>
              <a:t>-</a:t>
            </a:r>
            <a:r>
              <a:rPr lang="pl-PL" dirty="0">
                <a:ea typeface="+mn-lt"/>
                <a:cs typeface="+mn-lt"/>
              </a:rPr>
              <a:t>Pierwsze procesje w uroczystość Bożego Ciała odbyły się w latach 1265-75 w Kolonii, w Niemczech. </a:t>
            </a:r>
          </a:p>
          <a:p>
            <a:r>
              <a:rPr lang="pl-PL" dirty="0"/>
              <a:t>-</a:t>
            </a:r>
            <a:r>
              <a:rPr lang="pl-PL" dirty="0">
                <a:ea typeface="+mn-lt"/>
                <a:cs typeface="+mn-lt"/>
              </a:rPr>
              <a:t>W Polsce święto to obchodzi się w czwartek po uroczystości Trójcy Świętej, a więc jest to święto ruchome, wypadające zawsze 60 dni po Wielkanocy.</a:t>
            </a:r>
            <a:endParaRPr lang="pl-PL" dirty="0"/>
          </a:p>
          <a:p>
            <a:br>
              <a:rPr lang="en-US" dirty="0"/>
            </a:br>
            <a:endParaRPr lang="en-US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92838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9144F9C-6F12-451D-9954-9A30E8436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E255206-FDEB-4B47-A050-0BEF9F603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3452432" cy="860400"/>
          </a:xfrm>
        </p:spPr>
        <p:txBody>
          <a:bodyPr vert="horz" wrap="square" lIns="0" tIns="0" rIns="0" bIns="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/>
              <a:t>Zakopane-Gubałówka 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3454116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5BFD046-5B48-47F2-AF25-A9C842A1B21A}"/>
              </a:ext>
            </a:extLst>
          </p:cNvPr>
          <p:cNvSpPr txBox="1"/>
          <p:nvPr/>
        </p:nvSpPr>
        <p:spPr>
          <a:xfrm>
            <a:off x="448056" y="1944000"/>
            <a:ext cx="3452432" cy="4006800"/>
          </a:xfrm>
          <a:prstGeom prst="rect">
            <a:avLst/>
          </a:prstGeom>
        </p:spPr>
        <p:txBody>
          <a:bodyPr rot="0" spcFirstLastPara="0" vertOverflow="overflow" horzOverflow="overflow" vert="horz" wrap="square" lIns="0" tIns="0" rIns="91440" bIns="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indent="-447675">
              <a:lnSpc>
                <a:spcPct val="140000"/>
              </a:lnSpc>
              <a:spcAft>
                <a:spcPts val="600"/>
              </a:spcAft>
              <a:buFont typeface="Calibri Light" panose="020F0302020204030204" pitchFamily="34" charset="0"/>
              <a:buChar char="→"/>
            </a:pPr>
            <a:r>
              <a:rPr lang="en-US" dirty="0">
                <a:ea typeface="+mn-lt"/>
                <a:cs typeface="+mn-lt"/>
              </a:rPr>
              <a:t>Po </a:t>
            </a:r>
            <a:r>
              <a:rPr lang="en-US" dirty="0" err="1">
                <a:ea typeface="+mn-lt"/>
                <a:cs typeface="+mn-lt"/>
              </a:rPr>
              <a:t>wschodniej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stronie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Gubałówki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znajduje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się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Ząb</a:t>
            </a:r>
            <a:r>
              <a:rPr lang="en-US" dirty="0">
                <a:ea typeface="+mn-lt"/>
                <a:cs typeface="+mn-lt"/>
              </a:rPr>
              <a:t>- </a:t>
            </a:r>
            <a:r>
              <a:rPr lang="en-US" dirty="0" err="1">
                <a:ea typeface="+mn-lt"/>
                <a:cs typeface="+mn-lt"/>
              </a:rPr>
              <a:t>najwyżej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położona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miejscowość</a:t>
            </a:r>
            <a:r>
              <a:rPr lang="en-US" dirty="0">
                <a:ea typeface="+mn-lt"/>
                <a:cs typeface="+mn-lt"/>
              </a:rPr>
              <a:t> w </a:t>
            </a:r>
            <a:r>
              <a:rPr lang="en-US" dirty="0" err="1">
                <a:ea typeface="+mn-lt"/>
                <a:cs typeface="+mn-lt"/>
              </a:rPr>
              <a:t>Polsce</a:t>
            </a:r>
            <a:r>
              <a:rPr lang="en-US" dirty="0">
                <a:ea typeface="+mn-lt"/>
                <a:cs typeface="+mn-lt"/>
              </a:rPr>
              <a:t>, a po </a:t>
            </a:r>
            <a:r>
              <a:rPr lang="en-US" dirty="0" err="1">
                <a:ea typeface="+mn-lt"/>
                <a:cs typeface="+mn-lt"/>
              </a:rPr>
              <a:t>zachodniej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Butorowy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Wierch</a:t>
            </a:r>
            <a:r>
              <a:rPr lang="en-US" dirty="0">
                <a:ea typeface="+mn-lt"/>
                <a:cs typeface="+mn-lt"/>
              </a:rPr>
              <a:t> (1160 m)- </a:t>
            </a:r>
            <a:r>
              <a:rPr lang="en-US" dirty="0" err="1">
                <a:ea typeface="+mn-lt"/>
                <a:cs typeface="+mn-lt"/>
              </a:rPr>
              <a:t>drugi</a:t>
            </a:r>
            <a:r>
              <a:rPr lang="en-US" dirty="0">
                <a:ea typeface="+mn-lt"/>
                <a:cs typeface="+mn-lt"/>
              </a:rPr>
              <a:t> co do </a:t>
            </a:r>
            <a:r>
              <a:rPr lang="en-US" dirty="0" err="1">
                <a:ea typeface="+mn-lt"/>
                <a:cs typeface="+mn-lt"/>
              </a:rPr>
              <a:t>wysokości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szczyt</a:t>
            </a:r>
            <a:r>
              <a:rPr lang="en-US" dirty="0">
                <a:ea typeface="+mn-lt"/>
                <a:cs typeface="+mn-lt"/>
              </a:rPr>
              <a:t> w </a:t>
            </a:r>
            <a:r>
              <a:rPr lang="en-US" dirty="0" err="1">
                <a:ea typeface="+mn-lt"/>
                <a:cs typeface="+mn-lt"/>
              </a:rPr>
              <a:t>tym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paśmie</a:t>
            </a:r>
            <a:endParaRPr lang="en-US" dirty="0" err="1">
              <a:solidFill>
                <a:schemeClr val="tx2">
                  <a:alpha val="55000"/>
                </a:schemeClr>
              </a:solidFill>
            </a:endParaRPr>
          </a:p>
        </p:txBody>
      </p:sp>
      <p:pic>
        <p:nvPicPr>
          <p:cNvPr id="4" name="Obraz 4" descr="Obraz zawierający niebo, zewnętrzne&#10;&#10;Opis wygenerowany automatycznie">
            <a:extLst>
              <a:ext uri="{FF2B5EF4-FFF2-40B4-BE49-F238E27FC236}">
                <a16:creationId xmlns:a16="http://schemas.microsoft.com/office/drawing/2014/main" id="{A2C81B9F-6FC4-48E6-BD71-E28576AFAC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06" r="-2" b="-2"/>
          <a:stretch/>
        </p:blipFill>
        <p:spPr>
          <a:xfrm>
            <a:off x="4367213" y="450000"/>
            <a:ext cx="7381375" cy="5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6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9">
            <a:extLst>
              <a:ext uri="{FF2B5EF4-FFF2-40B4-BE49-F238E27FC236}">
                <a16:creationId xmlns:a16="http://schemas.microsoft.com/office/drawing/2014/main" id="{B87A0A1E-1504-4B05-9042-77FA53EBF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0CDF41A-49BE-4237-A6F7-8F57DD1FE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7380000" cy="860400"/>
          </a:xfrm>
        </p:spPr>
        <p:txBody>
          <a:bodyPr vert="horz" wrap="square" lIns="0" tIns="0" rIns="0" bIns="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/>
              <a:t>Zakopane- Kaplica na Jaszczurówce</a:t>
            </a:r>
          </a:p>
        </p:txBody>
      </p:sp>
      <p:cxnSp>
        <p:nvCxnSpPr>
          <p:cNvPr id="11" name="Straight Connector 11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73836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CF493A9-902A-49EC-909F-6E9475FE8B16}"/>
              </a:ext>
            </a:extLst>
          </p:cNvPr>
          <p:cNvSpPr txBox="1"/>
          <p:nvPr/>
        </p:nvSpPr>
        <p:spPr>
          <a:xfrm>
            <a:off x="448056" y="1944000"/>
            <a:ext cx="7380000" cy="4006800"/>
          </a:xfrm>
          <a:prstGeom prst="rect">
            <a:avLst/>
          </a:prstGeom>
        </p:spPr>
        <p:txBody>
          <a:bodyPr rot="0" spcFirstLastPara="0" vertOverflow="overflow" horzOverflow="overflow" vert="horz" wrap="square" lIns="0" tIns="0" rIns="91440" bIns="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indent="-447675">
              <a:lnSpc>
                <a:spcPct val="140000"/>
              </a:lnSpc>
              <a:spcAft>
                <a:spcPts val="600"/>
              </a:spcAft>
              <a:buFont typeface="Calibri Light" panose="020F0302020204030204" pitchFamily="34" charset="0"/>
              <a:buChar char="→"/>
            </a:pPr>
            <a:r>
              <a:rPr lang="en-US" dirty="0" err="1">
                <a:ea typeface="+mn-lt"/>
                <a:cs typeface="+mn-lt"/>
              </a:rPr>
              <a:t>Posiada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strzelisty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dwuspadowy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dach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pokryty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gontami</a:t>
            </a:r>
            <a:r>
              <a:rPr lang="en-US" dirty="0">
                <a:ea typeface="+mn-lt"/>
                <a:cs typeface="+mn-lt"/>
              </a:rPr>
              <a:t>, a </a:t>
            </a:r>
            <a:r>
              <a:rPr lang="en-US" dirty="0" err="1">
                <a:ea typeface="+mn-lt"/>
                <a:cs typeface="+mn-lt"/>
              </a:rPr>
              <a:t>nad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głównym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wejściem</a:t>
            </a:r>
            <a:r>
              <a:rPr lang="en-US" dirty="0">
                <a:ea typeface="+mn-lt"/>
                <a:cs typeface="+mn-lt"/>
              </a:rPr>
              <a:t> w </a:t>
            </a:r>
            <a:r>
              <a:rPr lang="en-US" dirty="0" err="1">
                <a:ea typeface="+mn-lt"/>
                <a:cs typeface="+mn-lt"/>
              </a:rPr>
              <a:t>oddzielnej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kapliczce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zobaczymy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rzeźbioną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figurkę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Chrystusa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Frasobliwego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autorstwa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Janosa</a:t>
            </a:r>
            <a:r>
              <a:rPr lang="en-US" dirty="0">
                <a:ea typeface="+mn-lt"/>
                <a:cs typeface="+mn-lt"/>
              </a:rPr>
              <a:t> z </a:t>
            </a:r>
            <a:r>
              <a:rPr lang="en-US" dirty="0" err="1">
                <a:ea typeface="+mn-lt"/>
                <a:cs typeface="+mn-lt"/>
              </a:rPr>
              <a:t>Dębna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pPr indent="-447675">
              <a:lnSpc>
                <a:spcPct val="140000"/>
              </a:lnSpc>
              <a:spcAft>
                <a:spcPts val="600"/>
              </a:spcAft>
              <a:buFont typeface="Calibri Light" panose="020F0302020204030204" pitchFamily="34" charset="0"/>
              <a:buChar char="→"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" name="Obraz 4" descr="Obraz zawierający zewnętrzne, drzewo, niebo, budynek&#10;&#10;Opis wygenerowany automatycznie">
            <a:extLst>
              <a:ext uri="{FF2B5EF4-FFF2-40B4-BE49-F238E27FC236}">
                <a16:creationId xmlns:a16="http://schemas.microsoft.com/office/drawing/2014/main" id="{F14B3E52-3220-44A1-BB12-72CDA29015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941" b="20079"/>
          <a:stretch/>
        </p:blipFill>
        <p:spPr>
          <a:xfrm>
            <a:off x="8256588" y="450000"/>
            <a:ext cx="3492000" cy="5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291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31425D08-6505-4F53-9B03-D2F289363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DEF1CBB-CD2B-41F7-B654-0CC7B04BE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5432044" cy="860400"/>
          </a:xfrm>
        </p:spPr>
        <p:txBody>
          <a:bodyPr vert="horz" lIns="0" tIns="0" rIns="0" bIns="0" rtlCol="0" anchor="b">
            <a:normAutofit/>
          </a:bodyPr>
          <a:lstStyle/>
          <a:p>
            <a:r>
              <a:rPr lang="en-US" sz="3000" err="1"/>
              <a:t>Sanktarium</a:t>
            </a:r>
            <a:r>
              <a:rPr lang="en-US" sz="3000"/>
              <a:t> </a:t>
            </a:r>
            <a:r>
              <a:rPr lang="en-US" sz="3000" err="1"/>
              <a:t>Narodowe</a:t>
            </a:r>
            <a:r>
              <a:rPr lang="en-US" sz="3000"/>
              <a:t> </a:t>
            </a:r>
            <a:r>
              <a:rPr lang="en-US" sz="3000" err="1"/>
              <a:t>Matki</a:t>
            </a:r>
            <a:r>
              <a:rPr lang="en-US" sz="3000"/>
              <a:t> Bożej </a:t>
            </a:r>
            <a:r>
              <a:rPr lang="en-US" sz="3000" err="1"/>
              <a:t>Fatimskiej</a:t>
            </a:r>
            <a:endParaRPr lang="en-US" sz="300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5434694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A180EA23-064C-4F44-B53C-C11D89B503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1944000"/>
            <a:ext cx="5432044" cy="4006800"/>
          </a:xfrm>
        </p:spPr>
        <p:txBody>
          <a:bodyPr vert="horz" wrap="square" lIns="0" tIns="0" rIns="91440" bIns="0" rtlCol="0" anchor="t">
            <a:normAutofit/>
          </a:bodyPr>
          <a:lstStyle/>
          <a:p>
            <a:pPr marL="449580" indent="-447675"/>
            <a:r>
              <a:rPr lang="en-US" dirty="0">
                <a:solidFill>
                  <a:srgbClr val="F0F2F3">
                    <a:alpha val="55000"/>
                  </a:srgbClr>
                </a:solidFill>
              </a:rPr>
              <a:t>-</a:t>
            </a:r>
            <a:r>
              <a:rPr lang="en-US" dirty="0" err="1">
                <a:ea typeface="+mn-lt"/>
                <a:cs typeface="+mn-lt"/>
              </a:rPr>
              <a:t>Pierwszą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mszę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odprawiono</a:t>
            </a:r>
            <a:r>
              <a:rPr lang="en-US" dirty="0">
                <a:ea typeface="+mn-lt"/>
                <a:cs typeface="+mn-lt"/>
              </a:rPr>
              <a:t> w </a:t>
            </a:r>
            <a:r>
              <a:rPr lang="en-US" dirty="0" err="1">
                <a:ea typeface="+mn-lt"/>
                <a:cs typeface="+mn-lt"/>
              </a:rPr>
              <a:t>niej</a:t>
            </a:r>
            <a:r>
              <a:rPr lang="en-US" dirty="0">
                <a:ea typeface="+mn-lt"/>
                <a:cs typeface="+mn-lt"/>
              </a:rPr>
              <a:t> 13 </a:t>
            </a:r>
            <a:r>
              <a:rPr lang="en-US" dirty="0" err="1">
                <a:ea typeface="+mn-lt"/>
                <a:cs typeface="+mn-lt"/>
              </a:rPr>
              <a:t>października</a:t>
            </a:r>
            <a:r>
              <a:rPr lang="en-US" dirty="0">
                <a:ea typeface="+mn-lt"/>
                <a:cs typeface="+mn-lt"/>
              </a:rPr>
              <a:t> 1921.</a:t>
            </a:r>
            <a:endParaRPr lang="en-US" dirty="0">
              <a:solidFill>
                <a:srgbClr val="F0F2F3">
                  <a:alpha val="55000"/>
                </a:srgbClr>
              </a:solidFill>
              <a:ea typeface="+mn-lt"/>
              <a:cs typeface="+mn-lt"/>
            </a:endParaRPr>
          </a:p>
          <a:p>
            <a:pPr marL="449580" indent="-447675"/>
            <a:r>
              <a:rPr lang="en-US" dirty="0">
                <a:solidFill>
                  <a:srgbClr val="F0F2F3">
                    <a:alpha val="55000"/>
                  </a:srgbClr>
                </a:solidFill>
              </a:rPr>
              <a:t>-</a:t>
            </a:r>
            <a:r>
              <a:rPr lang="en-US" dirty="0">
                <a:ea typeface="+mn-lt"/>
                <a:cs typeface="+mn-lt"/>
              </a:rPr>
              <a:t>6 </a:t>
            </a:r>
            <a:r>
              <a:rPr lang="en-US" dirty="0" err="1">
                <a:ea typeface="+mn-lt"/>
                <a:cs typeface="+mn-lt"/>
              </a:rPr>
              <a:t>marca</a:t>
            </a:r>
            <a:r>
              <a:rPr lang="en-US" dirty="0">
                <a:ea typeface="+mn-lt"/>
                <a:cs typeface="+mn-lt"/>
              </a:rPr>
              <a:t> 1922 </a:t>
            </a:r>
            <a:r>
              <a:rPr lang="en-US" dirty="0" err="1">
                <a:ea typeface="+mn-lt"/>
                <a:cs typeface="+mn-lt"/>
              </a:rPr>
              <a:t>kaplica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została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wysadzona</a:t>
            </a:r>
            <a:r>
              <a:rPr lang="en-US" dirty="0">
                <a:ea typeface="+mn-lt"/>
                <a:cs typeface="+mn-lt"/>
              </a:rPr>
              <a:t> w </a:t>
            </a:r>
            <a:r>
              <a:rPr lang="en-US" dirty="0" err="1">
                <a:ea typeface="+mn-lt"/>
                <a:cs typeface="+mn-lt"/>
              </a:rPr>
              <a:t>powietrze</a:t>
            </a:r>
            <a:r>
              <a:rPr lang="en-US" dirty="0">
                <a:ea typeface="+mn-lt"/>
                <a:cs typeface="+mn-lt"/>
              </a:rPr>
              <a:t>, po </a:t>
            </a:r>
            <a:r>
              <a:rPr lang="en-US" dirty="0" err="1">
                <a:ea typeface="+mn-lt"/>
                <a:cs typeface="+mn-lt"/>
              </a:rPr>
              <a:t>czym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jeszcze</a:t>
            </a:r>
            <a:r>
              <a:rPr lang="en-US" dirty="0">
                <a:ea typeface="+mn-lt"/>
                <a:cs typeface="+mn-lt"/>
              </a:rPr>
              <a:t> w </a:t>
            </a:r>
            <a:r>
              <a:rPr lang="en-US" dirty="0" err="1">
                <a:ea typeface="+mn-lt"/>
                <a:cs typeface="+mn-lt"/>
              </a:rPr>
              <a:t>tym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samym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roku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odbudowano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ją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>
              <a:solidFill>
                <a:srgbClr val="F0F2F3">
                  <a:alpha val="55000"/>
                </a:srgbClr>
              </a:solidFill>
              <a:ea typeface="+mn-lt"/>
              <a:cs typeface="+mn-lt"/>
            </a:endParaRPr>
          </a:p>
          <a:p>
            <a:pPr marL="449580" indent="-447675"/>
            <a:r>
              <a:rPr lang="en-US" dirty="0">
                <a:solidFill>
                  <a:srgbClr val="F0F2F3">
                    <a:alpha val="55000"/>
                  </a:srgbClr>
                </a:solidFill>
              </a:rPr>
              <a:t>-</a:t>
            </a:r>
            <a:r>
              <a:rPr lang="en-US" dirty="0">
                <a:ea typeface="+mn-lt"/>
                <a:cs typeface="+mn-lt"/>
              </a:rPr>
              <a:t> 12 </a:t>
            </a:r>
            <a:r>
              <a:rPr lang="en-US" dirty="0" err="1">
                <a:ea typeface="+mn-lt"/>
                <a:cs typeface="+mn-lt"/>
              </a:rPr>
              <a:t>maja</a:t>
            </a:r>
            <a:r>
              <a:rPr lang="en-US" dirty="0">
                <a:ea typeface="+mn-lt"/>
                <a:cs typeface="+mn-lt"/>
              </a:rPr>
              <a:t> 1982 z </a:t>
            </a:r>
            <a:r>
              <a:rPr lang="en-US" dirty="0" err="1">
                <a:ea typeface="+mn-lt"/>
                <a:cs typeface="+mn-lt"/>
              </a:rPr>
              <a:t>okazji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wizyty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papieża</a:t>
            </a:r>
            <a:r>
              <a:rPr lang="en-US" dirty="0">
                <a:ea typeface="+mn-lt"/>
                <a:cs typeface="+mn-lt"/>
              </a:rPr>
              <a:t> Jana </a:t>
            </a:r>
            <a:r>
              <a:rPr lang="en-US" dirty="0" err="1">
                <a:ea typeface="+mn-lt"/>
                <a:cs typeface="+mn-lt"/>
              </a:rPr>
              <a:t>Pawła</a:t>
            </a:r>
            <a:r>
              <a:rPr lang="en-US" dirty="0">
                <a:ea typeface="+mn-lt"/>
                <a:cs typeface="+mn-lt"/>
              </a:rPr>
              <a:t> II </a:t>
            </a:r>
            <a:r>
              <a:rPr lang="en-US" dirty="0" err="1">
                <a:ea typeface="+mn-lt"/>
                <a:cs typeface="+mn-lt"/>
              </a:rPr>
              <a:t>zbudowano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nad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nią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zadaszenie</a:t>
            </a:r>
            <a:endParaRPr lang="en-US" dirty="0" err="1">
              <a:solidFill>
                <a:srgbClr val="F0F2F3">
                  <a:alpha val="55000"/>
                </a:srgbClr>
              </a:solidFill>
            </a:endParaRPr>
          </a:p>
        </p:txBody>
      </p:sp>
      <p:pic>
        <p:nvPicPr>
          <p:cNvPr id="4" name="Obraz 4" descr="Obraz zawierający zewnętrzne, budynek, kamień, dach&#10;&#10;Opis wygenerowany automatycznie">
            <a:extLst>
              <a:ext uri="{FF2B5EF4-FFF2-40B4-BE49-F238E27FC236}">
                <a16:creationId xmlns:a16="http://schemas.microsoft.com/office/drawing/2014/main" id="{39053255-3C24-4798-A968-67EDFE5221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24082"/>
          <a:stretch/>
        </p:blipFill>
        <p:spPr>
          <a:xfrm>
            <a:off x="6307308" y="450000"/>
            <a:ext cx="5441280" cy="5508000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6FFBAB19-D246-43C1-8C65-8586BC1844E0}"/>
              </a:ext>
            </a:extLst>
          </p:cNvPr>
          <p:cNvSpPr txBox="1"/>
          <p:nvPr/>
        </p:nvSpPr>
        <p:spPr>
          <a:xfrm>
            <a:off x="448056" y="1944000"/>
            <a:ext cx="5432044" cy="4006800"/>
          </a:xfrm>
          <a:prstGeom prst="rect">
            <a:avLst/>
          </a:prstGeom>
        </p:spPr>
        <p:txBody>
          <a:bodyPr rot="0" spcFirstLastPara="0" vertOverflow="overflow" horzOverflow="overflow" vert="horz" wrap="square" lIns="0" tIns="0" rIns="91440" bIns="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indent="-447675">
              <a:lnSpc>
                <a:spcPct val="140000"/>
              </a:lnSpc>
              <a:spcAft>
                <a:spcPts val="600"/>
              </a:spcAft>
              <a:buFont typeface="Calibri Light" panose="020F0302020204030204" pitchFamily="34" charset="0"/>
              <a:buChar char="→"/>
            </a:pPr>
            <a:endParaRPr lang="en-US" dirty="0">
              <a:solidFill>
                <a:schemeClr val="tx2">
                  <a:alpha val="5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875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9144F9C-6F12-451D-9954-9A30E8436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F0D205A-5B94-456A-86FE-6948B7FCF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3452432" cy="860400"/>
          </a:xfrm>
        </p:spPr>
        <p:txBody>
          <a:bodyPr vert="horz" wrap="square" lIns="0" tIns="0" rIns="0" bIns="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/>
              <a:t>Cztery Skocznie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3454116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DFCD2D8-FD38-472B-B057-EA9E49245585}"/>
              </a:ext>
            </a:extLst>
          </p:cNvPr>
          <p:cNvSpPr txBox="1"/>
          <p:nvPr/>
        </p:nvSpPr>
        <p:spPr>
          <a:xfrm>
            <a:off x="448056" y="1944000"/>
            <a:ext cx="3452432" cy="4006800"/>
          </a:xfrm>
          <a:prstGeom prst="rect">
            <a:avLst/>
          </a:prstGeom>
        </p:spPr>
        <p:txBody>
          <a:bodyPr rot="0" spcFirstLastPara="0" vertOverflow="overflow" horzOverflow="overflow" vert="horz" wrap="square" lIns="0" tIns="0" rIns="91440" bIns="0" numCol="1" spcCol="0" rtlCol="0" fromWordArt="0" anchorCtr="0" forceAA="0" compatLnSpc="1">
            <a:prstTxWarp prst="textNoShape">
              <a:avLst/>
            </a:prstTxWarp>
            <a:normAutofit fontScale="92500"/>
          </a:bodyPr>
          <a:lstStyle/>
          <a:p>
            <a:pPr indent="-447675">
              <a:lnSpc>
                <a:spcPct val="140000"/>
              </a:lnSpc>
              <a:spcAft>
                <a:spcPts val="600"/>
              </a:spcAft>
              <a:buFont typeface="Calibri Light" panose="020F0302020204030204" pitchFamily="34" charset="0"/>
              <a:buChar char="→"/>
            </a:pPr>
            <a:r>
              <a:rPr lang="en-US" dirty="0">
                <a:solidFill>
                  <a:schemeClr val="tx2">
                    <a:alpha val="55000"/>
                  </a:schemeClr>
                </a:solidFill>
              </a:rPr>
              <a:t>-</a:t>
            </a:r>
            <a:r>
              <a:rPr lang="en-US" dirty="0" err="1">
                <a:ea typeface="+mn-lt"/>
                <a:cs typeface="+mn-lt"/>
              </a:rPr>
              <a:t>Usytuowana</a:t>
            </a:r>
            <a:r>
              <a:rPr lang="en-US" dirty="0">
                <a:ea typeface="+mn-lt"/>
                <a:cs typeface="+mn-lt"/>
              </a:rPr>
              <a:t> jest </a:t>
            </a:r>
            <a:r>
              <a:rPr lang="en-US" dirty="0" err="1">
                <a:ea typeface="+mn-lt"/>
                <a:cs typeface="+mn-lt"/>
              </a:rPr>
              <a:t>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północnym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stoku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góry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Krokiew</a:t>
            </a:r>
            <a:r>
              <a:rPr lang="en-US" dirty="0">
                <a:ea typeface="+mn-lt"/>
                <a:cs typeface="+mn-lt"/>
              </a:rPr>
              <a:t> w </a:t>
            </a:r>
            <a:r>
              <a:rPr lang="en-US" dirty="0" err="1">
                <a:ea typeface="+mn-lt"/>
                <a:cs typeface="+mn-lt"/>
              </a:rPr>
              <a:t>Tatrach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Zachodnich</a:t>
            </a:r>
            <a:r>
              <a:rPr lang="en-US" dirty="0">
                <a:ea typeface="+mn-lt"/>
                <a:cs typeface="+mn-lt"/>
              </a:rPr>
              <a:t>. </a:t>
            </a:r>
            <a:r>
              <a:rPr lang="en-US" dirty="0" err="1">
                <a:ea typeface="+mn-lt"/>
                <a:cs typeface="+mn-lt"/>
              </a:rPr>
              <a:t>Wielka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Krokiew</a:t>
            </a:r>
            <a:r>
              <a:rPr lang="en-US" dirty="0">
                <a:ea typeface="+mn-lt"/>
                <a:cs typeface="+mn-lt"/>
              </a:rPr>
              <a:t> jest </a:t>
            </a:r>
            <a:r>
              <a:rPr lang="en-US" dirty="0" err="1">
                <a:ea typeface="+mn-lt"/>
                <a:cs typeface="+mn-lt"/>
              </a:rPr>
              <a:t>skocznią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naturalną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położoną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stoku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górskim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osłonięta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lasami</a:t>
            </a:r>
          </a:p>
          <a:p>
            <a:pPr indent="-447675">
              <a:lnSpc>
                <a:spcPct val="140000"/>
              </a:lnSpc>
              <a:spcAft>
                <a:spcPts val="600"/>
              </a:spcAft>
              <a:buFont typeface="Calibri Light" panose="020F0302020204030204" pitchFamily="34" charset="0"/>
              <a:buChar char="→"/>
            </a:pPr>
            <a:r>
              <a:rPr lang="en-US" dirty="0">
                <a:ea typeface="+mn-lt"/>
                <a:cs typeface="+mn-lt"/>
              </a:rPr>
              <a:t>-Jest </a:t>
            </a:r>
            <a:r>
              <a:rPr lang="en-US" dirty="0" err="1">
                <a:ea typeface="+mn-lt"/>
                <a:cs typeface="+mn-lt"/>
              </a:rPr>
              <a:t>najstarszą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największą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skocznią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narciarską</a:t>
            </a:r>
            <a:r>
              <a:rPr lang="en-US" dirty="0">
                <a:ea typeface="+mn-lt"/>
                <a:cs typeface="+mn-lt"/>
              </a:rPr>
              <a:t> w </a:t>
            </a:r>
            <a:r>
              <a:rPr lang="en-US" dirty="0" err="1">
                <a:ea typeface="+mn-lt"/>
                <a:cs typeface="+mn-lt"/>
              </a:rPr>
              <a:t>Polsce</a:t>
            </a:r>
            <a:r>
              <a:rPr lang="en-US" dirty="0">
                <a:ea typeface="+mn-lt"/>
                <a:cs typeface="+mn-lt"/>
              </a:rPr>
              <a:t>. </a:t>
            </a:r>
          </a:p>
          <a:p>
            <a:pPr indent="-447675">
              <a:lnSpc>
                <a:spcPct val="140000"/>
              </a:lnSpc>
              <a:spcAft>
                <a:spcPts val="600"/>
              </a:spcAft>
              <a:buFont typeface="Calibri Light" panose="020F0302020204030204" pitchFamily="34" charset="0"/>
              <a:buChar char="→"/>
            </a:pPr>
            <a:r>
              <a:rPr lang="en-US" dirty="0">
                <a:ea typeface="+mn-lt"/>
                <a:cs typeface="+mn-lt"/>
              </a:rPr>
              <a:t>-</a:t>
            </a:r>
            <a:r>
              <a:rPr lang="en-US" dirty="0" err="1">
                <a:ea typeface="+mn-lt"/>
                <a:cs typeface="+mn-lt"/>
              </a:rPr>
              <a:t>Pierwszy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konkurs</a:t>
            </a:r>
            <a:r>
              <a:rPr lang="en-US" dirty="0">
                <a:ea typeface="+mn-lt"/>
                <a:cs typeface="+mn-lt"/>
              </a:rPr>
              <a:t> w </a:t>
            </a:r>
            <a:r>
              <a:rPr lang="en-US" dirty="0" err="1">
                <a:ea typeface="+mn-lt"/>
                <a:cs typeface="+mn-lt"/>
              </a:rPr>
              <a:t>ramach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Pucharu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Świata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odbył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się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tu</a:t>
            </a:r>
            <a:r>
              <a:rPr lang="en-US" dirty="0">
                <a:ea typeface="+mn-lt"/>
                <a:cs typeface="+mn-lt"/>
              </a:rPr>
              <a:t> w 1980, w </a:t>
            </a:r>
            <a:r>
              <a:rPr lang="en-US" dirty="0" err="1">
                <a:ea typeface="+mn-lt"/>
                <a:cs typeface="+mn-lt"/>
              </a:rPr>
              <a:t>obecności</a:t>
            </a:r>
            <a:r>
              <a:rPr lang="en-US" dirty="0">
                <a:ea typeface="+mn-lt"/>
                <a:cs typeface="+mn-lt"/>
              </a:rPr>
              <a:t> 40 000 </a:t>
            </a:r>
            <a:r>
              <a:rPr lang="en-US" dirty="0" err="1">
                <a:ea typeface="+mn-lt"/>
                <a:cs typeface="+mn-lt"/>
              </a:rPr>
              <a:t>widzów</a:t>
            </a:r>
            <a:r>
              <a:rPr lang="en-US" dirty="0">
                <a:ea typeface="+mn-lt"/>
                <a:cs typeface="+mn-lt"/>
              </a:rPr>
              <a:t>.</a:t>
            </a:r>
          </a:p>
        </p:txBody>
      </p:sp>
      <p:pic>
        <p:nvPicPr>
          <p:cNvPr id="4" name="Obraz 4" descr="Obraz zawierający zewnętrzne, niebo, trawa&#10;&#10;Opis wygenerowany automatycznie">
            <a:extLst>
              <a:ext uri="{FF2B5EF4-FFF2-40B4-BE49-F238E27FC236}">
                <a16:creationId xmlns:a16="http://schemas.microsoft.com/office/drawing/2014/main" id="{D81568FF-7CC3-4273-A145-6C5B1131E1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980" r="16715"/>
          <a:stretch/>
        </p:blipFill>
        <p:spPr>
          <a:xfrm>
            <a:off x="4367213" y="450000"/>
            <a:ext cx="7381375" cy="5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54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9144F9C-6F12-451D-9954-9A30E8436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0363EE7-F32C-4CD4-96F5-6FB5B0636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3452432" cy="860400"/>
          </a:xfrm>
        </p:spPr>
        <p:txBody>
          <a:bodyPr vert="horz" lIns="0" tIns="0" rIns="0" bIns="0" rtlCol="0" anchor="b">
            <a:normAutofit/>
          </a:bodyPr>
          <a:lstStyle/>
          <a:p>
            <a:r>
              <a:rPr lang="en-US" sz="3000"/>
              <a:t>Cmentarz Zasłużonych na Pękowym Brzyzku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3454116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A581F8D2-2054-405F-8011-A64D92BEC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1944000"/>
            <a:ext cx="3452432" cy="4006800"/>
          </a:xfrm>
        </p:spPr>
        <p:txBody>
          <a:bodyPr vert="horz" wrap="square" lIns="0" tIns="0" rIns="91440" bIns="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-</a:t>
            </a:r>
            <a:r>
              <a:rPr lang="en-US" dirty="0">
                <a:ea typeface="+mn-lt"/>
                <a:cs typeface="+mn-lt"/>
              </a:rPr>
              <a:t>Na </a:t>
            </a:r>
            <a:r>
              <a:rPr lang="en-US" dirty="0" err="1">
                <a:ea typeface="+mn-lt"/>
                <a:cs typeface="+mn-lt"/>
              </a:rPr>
              <a:t>Pękowym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Brzyzku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znajduje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się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około</a:t>
            </a:r>
            <a:r>
              <a:rPr lang="en-US" dirty="0">
                <a:ea typeface="+mn-lt"/>
                <a:cs typeface="+mn-lt"/>
              </a:rPr>
              <a:t> 500 </a:t>
            </a:r>
            <a:r>
              <a:rPr lang="en-US" dirty="0" err="1">
                <a:ea typeface="+mn-lt"/>
                <a:cs typeface="+mn-lt"/>
              </a:rPr>
              <a:t>grobów</a:t>
            </a:r>
            <a:r>
              <a:rPr lang="en-US" dirty="0">
                <a:ea typeface="+mn-lt"/>
                <a:cs typeface="+mn-lt"/>
              </a:rPr>
              <a:t>, w </a:t>
            </a:r>
            <a:r>
              <a:rPr lang="en-US" dirty="0" err="1">
                <a:ea typeface="+mn-lt"/>
                <a:cs typeface="+mn-lt"/>
              </a:rPr>
              <a:t>tym</a:t>
            </a:r>
            <a:r>
              <a:rPr lang="en-US" dirty="0">
                <a:ea typeface="+mn-lt"/>
                <a:cs typeface="+mn-lt"/>
              </a:rPr>
              <a:t> 250 </a:t>
            </a:r>
            <a:r>
              <a:rPr lang="en-US" dirty="0" err="1">
                <a:ea typeface="+mn-lt"/>
                <a:cs typeface="+mn-lt"/>
              </a:rPr>
              <a:t>osób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zasłużonych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- </a:t>
            </a:r>
            <a:r>
              <a:rPr lang="en-US" dirty="0" err="1">
                <a:ea typeface="+mn-lt"/>
                <a:cs typeface="+mn-lt"/>
              </a:rPr>
              <a:t>Prawie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wszystkie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nagrobki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niepowtarzalnymi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dziełami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sztuki</a:t>
            </a:r>
            <a:r>
              <a:rPr lang="en-US" dirty="0">
                <a:ea typeface="+mn-lt"/>
                <a:cs typeface="+mn-lt"/>
              </a:rPr>
              <a:t>: </a:t>
            </a:r>
            <a:r>
              <a:rPr lang="en-US" dirty="0" err="1">
                <a:ea typeface="+mn-lt"/>
                <a:cs typeface="+mn-lt"/>
              </a:rPr>
              <a:t>kapliczkami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góralskimi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krzyżami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rzeźbionymi</a:t>
            </a:r>
            <a:r>
              <a:rPr lang="en-US" dirty="0">
                <a:ea typeface="+mn-lt"/>
                <a:cs typeface="+mn-lt"/>
              </a:rPr>
              <a:t> w </a:t>
            </a:r>
            <a:r>
              <a:rPr lang="en-US" dirty="0" err="1">
                <a:ea typeface="+mn-lt"/>
                <a:cs typeface="+mn-lt"/>
              </a:rPr>
              <a:t>motywy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podhalańskie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malowanymi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szkle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lub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wykonanymi</a:t>
            </a:r>
            <a:r>
              <a:rPr lang="en-US" dirty="0">
                <a:ea typeface="+mn-lt"/>
                <a:cs typeface="+mn-lt"/>
              </a:rPr>
              <a:t> w </a:t>
            </a:r>
            <a:r>
              <a:rPr lang="en-US" dirty="0" err="1">
                <a:ea typeface="+mn-lt"/>
                <a:cs typeface="+mn-lt"/>
              </a:rPr>
              <a:t>drewnie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metalu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lub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kamieniu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>
              <a:solidFill>
                <a:srgbClr val="F0F2F3">
                  <a:alpha val="55000"/>
                </a:srgbClr>
              </a:solidFill>
              <a:ea typeface="+mn-lt"/>
              <a:cs typeface="+mn-lt"/>
            </a:endParaRPr>
          </a:p>
        </p:txBody>
      </p:sp>
      <p:pic>
        <p:nvPicPr>
          <p:cNvPr id="4" name="Obraz 4" descr="Obraz zawierający drzewo, zewnętrzne, budynek, kamień&#10;&#10;Opis wygenerowany automatycznie">
            <a:extLst>
              <a:ext uri="{FF2B5EF4-FFF2-40B4-BE49-F238E27FC236}">
                <a16:creationId xmlns:a16="http://schemas.microsoft.com/office/drawing/2014/main" id="{5C625663-EB1B-4D97-B293-0A7FF282DC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40" r="6106" b="-1"/>
          <a:stretch/>
        </p:blipFill>
        <p:spPr>
          <a:xfrm>
            <a:off x="4367213" y="450000"/>
            <a:ext cx="7381375" cy="5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080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4079800-56F8-4FBC-9EC3-9B7FCA7BA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81DD02E-ABE9-40A4-BA35-BDF9F5E7C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388800"/>
            <a:ext cx="7380000" cy="860400"/>
          </a:xfrm>
        </p:spPr>
        <p:txBody>
          <a:bodyPr vert="horz" wrap="square" lIns="0" tIns="0" rIns="0" bIns="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/>
              <a:t>Kopalnia Soli- Wieliczka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32E796E-8D19-4926-B7B8-653B01939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0000" y="1609200"/>
            <a:ext cx="73836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C35F983-37EF-442B-A8B6-B07CB93ACAF0}"/>
              </a:ext>
            </a:extLst>
          </p:cNvPr>
          <p:cNvSpPr txBox="1"/>
          <p:nvPr/>
        </p:nvSpPr>
        <p:spPr>
          <a:xfrm>
            <a:off x="448056" y="1944000"/>
            <a:ext cx="7380000" cy="4006800"/>
          </a:xfrm>
          <a:prstGeom prst="rect">
            <a:avLst/>
          </a:prstGeom>
        </p:spPr>
        <p:txBody>
          <a:bodyPr rot="0" spcFirstLastPara="0" vertOverflow="overflow" horzOverflow="overflow" vert="horz" wrap="square" lIns="0" tIns="0" rIns="91440" bIns="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indent="-447675">
              <a:lnSpc>
                <a:spcPct val="140000"/>
              </a:lnSpc>
              <a:spcAft>
                <a:spcPts val="600"/>
              </a:spcAft>
              <a:buFont typeface="Calibri Light" panose="020F0302020204030204" pitchFamily="34" charset="0"/>
              <a:buChar char="→"/>
            </a:pPr>
            <a:r>
              <a:rPr lang="en-US" dirty="0">
                <a:solidFill>
                  <a:srgbClr val="FFFFFF"/>
                </a:solidFill>
              </a:rPr>
              <a:t>-</a:t>
            </a:r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Kopalnia Soli </a:t>
            </a:r>
            <a:r>
              <a:rPr lang="en-US" dirty="0">
                <a:ea typeface="+mn-lt"/>
                <a:cs typeface="+mn-lt"/>
              </a:rPr>
              <a:t>w </a:t>
            </a:r>
            <a:r>
              <a:rPr lang="en-US" dirty="0" err="1">
                <a:ea typeface="+mn-lt"/>
                <a:cs typeface="+mn-lt"/>
              </a:rPr>
              <a:t>Wieliczce</a:t>
            </a:r>
            <a:r>
              <a:rPr lang="en-US" dirty="0">
                <a:ea typeface="+mn-lt"/>
                <a:cs typeface="+mn-lt"/>
              </a:rPr>
              <a:t> ma </a:t>
            </a:r>
            <a:r>
              <a:rPr lang="en-US" dirty="0" err="1">
                <a:ea typeface="+mn-lt"/>
                <a:cs typeface="+mn-lt"/>
              </a:rPr>
              <a:t>łącznie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ponad</a:t>
            </a:r>
            <a:r>
              <a:rPr lang="en-US" dirty="0">
                <a:ea typeface="+mn-lt"/>
                <a:cs typeface="+mn-lt"/>
              </a:rPr>
              <a:t> 300 km </a:t>
            </a:r>
            <a:r>
              <a:rPr lang="en-US" dirty="0" err="1">
                <a:ea typeface="+mn-lt"/>
                <a:cs typeface="+mn-lt"/>
              </a:rPr>
              <a:t>chodników</a:t>
            </a:r>
            <a:r>
              <a:rPr lang="en-US" dirty="0">
                <a:ea typeface="+mn-lt"/>
                <a:cs typeface="+mn-lt"/>
              </a:rPr>
              <a:t>, co jest </a:t>
            </a:r>
            <a:r>
              <a:rPr lang="en-US" dirty="0" err="1">
                <a:ea typeface="+mn-lt"/>
                <a:cs typeface="+mn-lt"/>
              </a:rPr>
              <a:t>równoznaczne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trasie</a:t>
            </a:r>
            <a:r>
              <a:rPr lang="en-US" dirty="0">
                <a:ea typeface="+mn-lt"/>
                <a:cs typeface="+mn-lt"/>
              </a:rPr>
              <a:t> z </a:t>
            </a:r>
            <a:r>
              <a:rPr lang="en-US" dirty="0" err="1">
                <a:ea typeface="+mn-lt"/>
                <a:cs typeface="+mn-lt"/>
              </a:rPr>
              <a:t>Wieliczki</a:t>
            </a:r>
            <a:r>
              <a:rPr lang="en-US" dirty="0">
                <a:ea typeface="+mn-lt"/>
                <a:cs typeface="+mn-lt"/>
              </a:rPr>
              <a:t> do </a:t>
            </a:r>
            <a:r>
              <a:rPr lang="en-US" dirty="0" err="1">
                <a:ea typeface="+mn-lt"/>
                <a:cs typeface="+mn-lt"/>
              </a:rPr>
              <a:t>Warszawy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pPr indent="-447675">
              <a:lnSpc>
                <a:spcPct val="140000"/>
              </a:lnSpc>
              <a:spcAft>
                <a:spcPts val="600"/>
              </a:spcAft>
              <a:buFont typeface="Calibri Light" panose="020F0302020204030204" pitchFamily="34" charset="0"/>
              <a:buChar char="→"/>
            </a:pPr>
            <a:r>
              <a:rPr lang="en-US" dirty="0">
                <a:solidFill>
                  <a:srgbClr val="FFFFFF"/>
                </a:solidFill>
              </a:rPr>
              <a:t>-</a:t>
            </a:r>
            <a:r>
              <a:rPr lang="en-US" dirty="0">
                <a:ea typeface="+mn-lt"/>
                <a:cs typeface="+mn-lt"/>
              </a:rPr>
              <a:t>Trasa </a:t>
            </a:r>
            <a:r>
              <a:rPr lang="en-US" dirty="0" err="1">
                <a:ea typeface="+mn-lt"/>
                <a:cs typeface="+mn-lt"/>
              </a:rPr>
              <a:t>turystyczna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jednak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wynosi</a:t>
            </a:r>
            <a:r>
              <a:rPr lang="en-US" dirty="0">
                <a:ea typeface="+mn-lt"/>
                <a:cs typeface="+mn-lt"/>
              </a:rPr>
              <a:t> 3.5 km </a:t>
            </a:r>
            <a:r>
              <a:rPr lang="en-US" dirty="0" err="1">
                <a:ea typeface="+mn-lt"/>
                <a:cs typeface="+mn-lt"/>
              </a:rPr>
              <a:t>długości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obejmuje</a:t>
            </a:r>
            <a:r>
              <a:rPr lang="en-US" dirty="0">
                <a:ea typeface="+mn-lt"/>
                <a:cs typeface="+mn-lt"/>
              </a:rPr>
              <a:t> 20 </a:t>
            </a:r>
            <a:r>
              <a:rPr lang="en-US" dirty="0" err="1">
                <a:ea typeface="+mn-lt"/>
                <a:cs typeface="+mn-lt"/>
              </a:rPr>
              <a:t>komór</a:t>
            </a:r>
            <a:r>
              <a:rPr lang="en-US" dirty="0">
                <a:ea typeface="+mn-lt"/>
                <a:cs typeface="+mn-lt"/>
              </a:rPr>
              <a:t>, 800 </a:t>
            </a:r>
            <a:r>
              <a:rPr lang="en-US" dirty="0" err="1">
                <a:ea typeface="+mn-lt"/>
                <a:cs typeface="+mn-lt"/>
              </a:rPr>
              <a:t>schodów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schodzi</a:t>
            </a:r>
            <a:r>
              <a:rPr lang="en-US" dirty="0">
                <a:ea typeface="+mn-lt"/>
                <a:cs typeface="+mn-lt"/>
              </a:rPr>
              <a:t> do </a:t>
            </a:r>
            <a:r>
              <a:rPr lang="en-US" dirty="0" err="1">
                <a:ea typeface="+mn-lt"/>
                <a:cs typeface="+mn-lt"/>
              </a:rPr>
              <a:t>trzeciego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poziomu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kopalni</a:t>
            </a:r>
            <a:r>
              <a:rPr lang="en-US" dirty="0">
                <a:ea typeface="+mn-lt"/>
                <a:cs typeface="+mn-lt"/>
              </a:rPr>
              <a:t>– </a:t>
            </a:r>
            <a:r>
              <a:rPr lang="en-US" dirty="0" err="1">
                <a:ea typeface="+mn-lt"/>
                <a:cs typeface="+mn-lt"/>
              </a:rPr>
              <a:t>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głębokość</a:t>
            </a:r>
            <a:r>
              <a:rPr lang="en-US" dirty="0">
                <a:ea typeface="+mn-lt"/>
                <a:cs typeface="+mn-lt"/>
              </a:rPr>
              <a:t> 135 m pod </a:t>
            </a:r>
            <a:r>
              <a:rPr lang="en-US" dirty="0" err="1">
                <a:ea typeface="+mn-lt"/>
                <a:cs typeface="+mn-lt"/>
              </a:rPr>
              <a:t>ziemią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" name="Obraz 4" descr="Obraz zawierający wewnątrz, bałagan, kilka&#10;&#10;Opis wygenerowany automatycznie">
            <a:extLst>
              <a:ext uri="{FF2B5EF4-FFF2-40B4-BE49-F238E27FC236}">
                <a16:creationId xmlns:a16="http://schemas.microsoft.com/office/drawing/2014/main" id="{7FE872BF-3386-499B-8631-B6DF8CE79C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918" r="755" b="5"/>
          <a:stretch/>
        </p:blipFill>
        <p:spPr>
          <a:xfrm>
            <a:off x="8256588" y="450000"/>
            <a:ext cx="3485412" cy="2664000"/>
          </a:xfrm>
          <a:custGeom>
            <a:avLst/>
            <a:gdLst/>
            <a:ahLst/>
            <a:cxnLst/>
            <a:rect l="l" t="t" r="r" b="b"/>
            <a:pathLst>
              <a:path w="3485412" h="2664000">
                <a:moveTo>
                  <a:pt x="0" y="0"/>
                </a:moveTo>
                <a:lnTo>
                  <a:pt x="3485412" y="0"/>
                </a:lnTo>
                <a:lnTo>
                  <a:pt x="3485412" y="2664000"/>
                </a:lnTo>
                <a:lnTo>
                  <a:pt x="0" y="2664000"/>
                </a:lnTo>
                <a:close/>
              </a:path>
            </a:pathLst>
          </a:custGeom>
        </p:spPr>
      </p:pic>
      <p:pic>
        <p:nvPicPr>
          <p:cNvPr id="6" name="Obraz 6" descr="Obraz zawierający wewnątrz, brudne, kilka&#10;&#10;Opis wygenerowany automatycznie">
            <a:extLst>
              <a:ext uri="{FF2B5EF4-FFF2-40B4-BE49-F238E27FC236}">
                <a16:creationId xmlns:a16="http://schemas.microsoft.com/office/drawing/2014/main" id="{6384D20B-952E-4ECE-A1FA-C3A4093174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668" r="5" b="5"/>
          <a:stretch/>
        </p:blipFill>
        <p:spPr>
          <a:xfrm>
            <a:off x="8256588" y="3294000"/>
            <a:ext cx="3485412" cy="2664000"/>
          </a:xfrm>
          <a:custGeom>
            <a:avLst/>
            <a:gdLst/>
            <a:ahLst/>
            <a:cxnLst/>
            <a:rect l="l" t="t" r="r" b="b"/>
            <a:pathLst>
              <a:path w="3485412" h="2664000">
                <a:moveTo>
                  <a:pt x="0" y="0"/>
                </a:moveTo>
                <a:lnTo>
                  <a:pt x="3485412" y="0"/>
                </a:lnTo>
                <a:lnTo>
                  <a:pt x="3485412" y="2664000"/>
                </a:lnTo>
                <a:lnTo>
                  <a:pt x="0" y="2664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58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3BA084-DAC8-4788-BADC-19F8B24A9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Nasze Wspomnienia z Wycieczki </a:t>
            </a:r>
          </a:p>
        </p:txBody>
      </p:sp>
      <p:pic>
        <p:nvPicPr>
          <p:cNvPr id="4" name="Obraz 4" descr="Obraz zawierający osoba, zewnętrzne, osoby, grupa&#10;&#10;Opis wygenerowany automatycznie">
            <a:extLst>
              <a:ext uri="{FF2B5EF4-FFF2-40B4-BE49-F238E27FC236}">
                <a16:creationId xmlns:a16="http://schemas.microsoft.com/office/drawing/2014/main" id="{49320C87-9A2F-460A-9401-D4ED7D378D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46766" y="1954404"/>
            <a:ext cx="1281946" cy="1601397"/>
          </a:xfr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A8E7F6FF-B7E8-4E81-8067-92D8E3471BE1}"/>
              </a:ext>
            </a:extLst>
          </p:cNvPr>
          <p:cNvSpPr txBox="1"/>
          <p:nvPr/>
        </p:nvSpPr>
        <p:spPr>
          <a:xfrm>
            <a:off x="4724400" y="3200400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pl-PL" dirty="0"/>
          </a:p>
        </p:txBody>
      </p:sp>
      <p:pic>
        <p:nvPicPr>
          <p:cNvPr id="6" name="Obraz 6" descr="Obraz zawierający zewnętrzne, skała, góra, osoby&#10;&#10;Opis wygenerowany automatycznie">
            <a:extLst>
              <a:ext uri="{FF2B5EF4-FFF2-40B4-BE49-F238E27FC236}">
                <a16:creationId xmlns:a16="http://schemas.microsoft.com/office/drawing/2014/main" id="{024F6B9F-92FD-4890-B008-68E46D458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8125" y="159707"/>
            <a:ext cx="1104379" cy="1173271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EFEFF76C-460E-461B-88E7-3633B0EB9CF0}"/>
              </a:ext>
            </a:extLst>
          </p:cNvPr>
          <p:cNvSpPr txBox="1"/>
          <p:nvPr/>
        </p:nvSpPr>
        <p:spPr>
          <a:xfrm>
            <a:off x="1798398" y="1276480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pl-PL" dirty="0"/>
          </a:p>
        </p:txBody>
      </p:sp>
      <p:pic>
        <p:nvPicPr>
          <p:cNvPr id="8" name="Obraz 8" descr="Obraz zawierający zewnętrzne, drzewo, podłoże, droga&#10;&#10;Opis wygenerowany automatycznie">
            <a:extLst>
              <a:ext uri="{FF2B5EF4-FFF2-40B4-BE49-F238E27FC236}">
                <a16:creationId xmlns:a16="http://schemas.microsoft.com/office/drawing/2014/main" id="{D7522007-F6E7-4D7D-9672-EADD625290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2783" y="5270848"/>
            <a:ext cx="1594981" cy="1441537"/>
          </a:xfrm>
          <a:prstGeom prst="rect">
            <a:avLst/>
          </a:prstGeom>
        </p:spPr>
      </p:pic>
      <p:pic>
        <p:nvPicPr>
          <p:cNvPr id="9" name="Obraz 9" descr="Obraz zawierający osoba, budynek, zewnętrzne, podłoże&#10;&#10;Opis wygenerowany automatycznie">
            <a:extLst>
              <a:ext uri="{FF2B5EF4-FFF2-40B4-BE49-F238E27FC236}">
                <a16:creationId xmlns:a16="http://schemas.microsoft.com/office/drawing/2014/main" id="{9AC67158-40A6-44C7-88BB-46B493BE9A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841300" y="2508337"/>
            <a:ext cx="1223374" cy="1423792"/>
          </a:xfrm>
          <a:prstGeom prst="rect">
            <a:avLst/>
          </a:prstGeom>
        </p:spPr>
      </p:pic>
      <p:pic>
        <p:nvPicPr>
          <p:cNvPr id="10" name="Obraz 10" descr="Obraz zawierający osoba, grupa, osoby, kilka&#10;&#10;Opis wygenerowany automatycznie">
            <a:extLst>
              <a:ext uri="{FF2B5EF4-FFF2-40B4-BE49-F238E27FC236}">
                <a16:creationId xmlns:a16="http://schemas.microsoft.com/office/drawing/2014/main" id="{1FBC1A4C-AE2C-47AC-AB70-AECC7E53D1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1988" y="2859587"/>
            <a:ext cx="1720242" cy="1264085"/>
          </a:xfrm>
          <a:prstGeom prst="rect">
            <a:avLst/>
          </a:prstGeom>
        </p:spPr>
      </p:pic>
      <p:pic>
        <p:nvPicPr>
          <p:cNvPr id="11" name="Obraz 11" descr="Obraz zawierający niebo, zewnętrzne, drzewo, osoba&#10;&#10;Opis wygenerowany automatycznie">
            <a:extLst>
              <a:ext uri="{FF2B5EF4-FFF2-40B4-BE49-F238E27FC236}">
                <a16:creationId xmlns:a16="http://schemas.microsoft.com/office/drawing/2014/main" id="{CCD72FAE-973F-48A8-A500-BC575E9973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633" y="220353"/>
            <a:ext cx="1114817" cy="1490389"/>
          </a:xfrm>
          <a:prstGeom prst="rect">
            <a:avLst/>
          </a:prstGeom>
        </p:spPr>
      </p:pic>
      <p:pic>
        <p:nvPicPr>
          <p:cNvPr id="12" name="Obraz 12" descr="Obraz zawierający zewnętrzne, niebo, trawa, osoba&#10;&#10;Opis wygenerowany automatycznie">
            <a:extLst>
              <a:ext uri="{FF2B5EF4-FFF2-40B4-BE49-F238E27FC236}">
                <a16:creationId xmlns:a16="http://schemas.microsoft.com/office/drawing/2014/main" id="{72B11EC1-03A9-43DE-A0DC-8BF37FC44B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4399" y="4936820"/>
            <a:ext cx="1594981" cy="1180579"/>
          </a:xfrm>
          <a:prstGeom prst="rect">
            <a:avLst/>
          </a:prstGeom>
        </p:spPr>
      </p:pic>
      <p:pic>
        <p:nvPicPr>
          <p:cNvPr id="13" name="Obraz 13" descr="Obraz zawierający dzwonek, obiekt, budynek, osoba&#10;&#10;Opis wygenerowany automatycznie">
            <a:extLst>
              <a:ext uri="{FF2B5EF4-FFF2-40B4-BE49-F238E27FC236}">
                <a16:creationId xmlns:a16="http://schemas.microsoft.com/office/drawing/2014/main" id="{62581C87-779C-48E9-8F29-26C267648C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17907" y="4021898"/>
            <a:ext cx="1271392" cy="1820450"/>
          </a:xfrm>
          <a:prstGeom prst="rect">
            <a:avLst/>
          </a:prstGeom>
        </p:spPr>
      </p:pic>
      <p:pic>
        <p:nvPicPr>
          <p:cNvPr id="14" name="Obraz 14" descr="Obraz zawierający budynek, zewnętrzne, podłoże, chodzenie&#10;&#10;Opis wygenerowany automatycznie">
            <a:extLst>
              <a:ext uri="{FF2B5EF4-FFF2-40B4-BE49-F238E27FC236}">
                <a16:creationId xmlns:a16="http://schemas.microsoft.com/office/drawing/2014/main" id="{CF8BA372-097A-495D-8ABA-3D61F7736F2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39440" y="1158136"/>
            <a:ext cx="1605420" cy="1201455"/>
          </a:xfrm>
          <a:prstGeom prst="rect">
            <a:avLst/>
          </a:prstGeom>
        </p:spPr>
      </p:pic>
      <p:pic>
        <p:nvPicPr>
          <p:cNvPr id="15" name="Obraz 15" descr="Obraz zawierający zewnętrzne, budynek, osoby, grupa&#10;&#10;Opis wygenerowany automatycznie">
            <a:extLst>
              <a:ext uri="{FF2B5EF4-FFF2-40B4-BE49-F238E27FC236}">
                <a16:creationId xmlns:a16="http://schemas.microsoft.com/office/drawing/2014/main" id="{C9EB9A32-9868-4571-915C-AC1D1DCAADC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50893" y="420665"/>
            <a:ext cx="1438406" cy="1329847"/>
          </a:xfrm>
          <a:prstGeom prst="rect">
            <a:avLst/>
          </a:prstGeom>
        </p:spPr>
      </p:pic>
      <p:pic>
        <p:nvPicPr>
          <p:cNvPr id="16" name="Obraz 16" descr="Obraz zawierający osoba, zewnętrzne, podłoże, osoby&#10;&#10;Opis wygenerowany automatycznie">
            <a:extLst>
              <a:ext uri="{FF2B5EF4-FFF2-40B4-BE49-F238E27FC236}">
                <a16:creationId xmlns:a16="http://schemas.microsoft.com/office/drawing/2014/main" id="{D3073E1D-9C47-4687-A046-20D0A68C864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34400" y="2181094"/>
            <a:ext cx="1636734" cy="1253647"/>
          </a:xfrm>
          <a:prstGeom prst="rect">
            <a:avLst/>
          </a:prstGeom>
        </p:spPr>
      </p:pic>
      <p:pic>
        <p:nvPicPr>
          <p:cNvPr id="17" name="Obraz 17" descr="Obraz zawierający niebo, zewnętrzne, osoba, osoby&#10;&#10;Opis wygenerowany automatycznie">
            <a:extLst>
              <a:ext uri="{FF2B5EF4-FFF2-40B4-BE49-F238E27FC236}">
                <a16:creationId xmlns:a16="http://schemas.microsoft.com/office/drawing/2014/main" id="{18E33150-8EC4-479A-A0DE-9BC69A3B184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28126" y="3934738"/>
            <a:ext cx="1354898" cy="1003126"/>
          </a:xfrm>
          <a:prstGeom prst="rect">
            <a:avLst/>
          </a:prstGeom>
        </p:spPr>
      </p:pic>
      <p:pic>
        <p:nvPicPr>
          <p:cNvPr id="18" name="Obraz 18" descr="Obraz zawierający zewnętrzne, niebo, osoba, osoby&#10;&#10;Opis wygenerowany automatycznie">
            <a:extLst>
              <a:ext uri="{FF2B5EF4-FFF2-40B4-BE49-F238E27FC236}">
                <a16:creationId xmlns:a16="http://schemas.microsoft.com/office/drawing/2014/main" id="{C5D2FF37-CA80-4DC7-8A50-C41F5A303EC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35877" y="1335588"/>
            <a:ext cx="1240077" cy="1201455"/>
          </a:xfrm>
          <a:prstGeom prst="rect">
            <a:avLst/>
          </a:prstGeom>
        </p:spPr>
      </p:pic>
      <p:pic>
        <p:nvPicPr>
          <p:cNvPr id="19" name="Obraz 19" descr="Obraz zawierający drzewo, zewnętrzne, niebo, podłoże&#10;&#10;Opis wygenerowany automatycznie">
            <a:extLst>
              <a:ext uri="{FF2B5EF4-FFF2-40B4-BE49-F238E27FC236}">
                <a16:creationId xmlns:a16="http://schemas.microsoft.com/office/drawing/2014/main" id="{8F6927E0-CB8D-4E80-AE34-E9E2DE89E90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707689" y="4825652"/>
            <a:ext cx="1636735" cy="1684750"/>
          </a:xfrm>
          <a:prstGeom prst="rect">
            <a:avLst/>
          </a:prstGeom>
        </p:spPr>
      </p:pic>
      <p:pic>
        <p:nvPicPr>
          <p:cNvPr id="20" name="Obraz 20" descr="Obraz zawierający niebo, zewnętrzne&#10;&#10;Opis wygenerowany automatycznie">
            <a:extLst>
              <a:ext uri="{FF2B5EF4-FFF2-40B4-BE49-F238E27FC236}">
                <a16:creationId xmlns:a16="http://schemas.microsoft.com/office/drawing/2014/main" id="{38ADB7B5-135B-493E-AAB6-E694F9A5A35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4152" y="4122628"/>
            <a:ext cx="2294350" cy="2297483"/>
          </a:xfrm>
          <a:prstGeom prst="rect">
            <a:avLst/>
          </a:prstGeom>
        </p:spPr>
      </p:pic>
      <p:sp>
        <p:nvSpPr>
          <p:cNvPr id="21" name="pole tekstowe 20">
            <a:extLst>
              <a:ext uri="{FF2B5EF4-FFF2-40B4-BE49-F238E27FC236}">
                <a16:creationId xmlns:a16="http://schemas.microsoft.com/office/drawing/2014/main" id="{A3764DAD-F893-4DEC-BD45-20BD096F1C9B}"/>
              </a:ext>
            </a:extLst>
          </p:cNvPr>
          <p:cNvSpPr txBox="1"/>
          <p:nvPr/>
        </p:nvSpPr>
        <p:spPr>
          <a:xfrm>
            <a:off x="2369246" y="3934999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pl-PL" dirty="0"/>
          </a:p>
        </p:txBody>
      </p:sp>
      <p:pic>
        <p:nvPicPr>
          <p:cNvPr id="22" name="Obraz 22" descr="Obraz zawierający osoba, osoby, stojące, grupa&#10;&#10;Opis wygenerowany automatycznie">
            <a:extLst>
              <a:ext uri="{FF2B5EF4-FFF2-40B4-BE49-F238E27FC236}">
                <a16:creationId xmlns:a16="http://schemas.microsoft.com/office/drawing/2014/main" id="{B688EA42-99C8-4CEF-B52B-04EFEB8D776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24400" y="3204053"/>
            <a:ext cx="1594981" cy="1180579"/>
          </a:xfrm>
          <a:prstGeom prst="rect">
            <a:avLst/>
          </a:prstGeom>
        </p:spPr>
      </p:pic>
      <p:pic>
        <p:nvPicPr>
          <p:cNvPr id="23" name="Obraz 23" descr="Obraz zawierający podłoże, wewnątrz, grupa, sufit&#10;&#10;Opis wygenerowany automatycznie">
            <a:extLst>
              <a:ext uri="{FF2B5EF4-FFF2-40B4-BE49-F238E27FC236}">
                <a16:creationId xmlns:a16="http://schemas.microsoft.com/office/drawing/2014/main" id="{A06C5544-5B6A-4792-B120-01D33522953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960317" y="4731706"/>
            <a:ext cx="1313146" cy="1684752"/>
          </a:xfrm>
          <a:prstGeom prst="rect">
            <a:avLst/>
          </a:prstGeom>
        </p:spPr>
      </p:pic>
      <p:pic>
        <p:nvPicPr>
          <p:cNvPr id="24" name="Obraz 24" descr="Obraz zawierający budynek, zewnętrzne, podłoże, droga&#10;&#10;Opis wygenerowany automatycznie">
            <a:extLst>
              <a:ext uri="{FF2B5EF4-FFF2-40B4-BE49-F238E27FC236}">
                <a16:creationId xmlns:a16="http://schemas.microsoft.com/office/drawing/2014/main" id="{03490F8A-B3BE-4887-9D24-C72113FB901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13360" y="1753122"/>
            <a:ext cx="1960323" cy="145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14967"/>
      </p:ext>
    </p:extLst>
  </p:cSld>
  <p:clrMapOvr>
    <a:masterClrMapping/>
  </p:clrMapOvr>
</p:sld>
</file>

<file path=ppt/theme/theme1.xml><?xml version="1.0" encoding="utf-8"?>
<a:theme xmlns:a="http://schemas.openxmlformats.org/drawingml/2006/main" name="ThinLineVTI">
  <a:themeElements>
    <a:clrScheme name="AnalogousFromRegularSeedLeftStep">
      <a:dk1>
        <a:srgbClr val="000000"/>
      </a:dk1>
      <a:lt1>
        <a:srgbClr val="FFFFFF"/>
      </a:lt1>
      <a:dk2>
        <a:srgbClr val="2F211B"/>
      </a:dk2>
      <a:lt2>
        <a:srgbClr val="F0F2F3"/>
      </a:lt2>
      <a:accent1>
        <a:srgbClr val="E76029"/>
      </a:accent1>
      <a:accent2>
        <a:srgbClr val="D5172F"/>
      </a:accent2>
      <a:accent3>
        <a:srgbClr val="E72990"/>
      </a:accent3>
      <a:accent4>
        <a:srgbClr val="D517CD"/>
      </a:accent4>
      <a:accent5>
        <a:srgbClr val="9F29E7"/>
      </a:accent5>
      <a:accent6>
        <a:srgbClr val="512ED9"/>
      </a:accent6>
      <a:hlink>
        <a:srgbClr val="3D94B8"/>
      </a:hlink>
      <a:folHlink>
        <a:srgbClr val="7F7F7F"/>
      </a:folHlink>
    </a:clrScheme>
    <a:fontScheme name="Custom 3">
      <a:majorFont>
        <a:latin typeface="Bell MT"/>
        <a:ea typeface=""/>
        <a:cs typeface=""/>
      </a:majorFont>
      <a:minorFont>
        <a:latin typeface="Bell M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inLineVTI" id="{DA2A884B-D36C-4F63-9FE8-3C89F2B99A40}" vid="{62C1F77B-42AE-47B9-869B-5CE48C8ED8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Panoramiczny</PresentationFormat>
  <Paragraphs>0</Paragraphs>
  <Slides>16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17" baseType="lpstr">
      <vt:lpstr>ThinLineVTI</vt:lpstr>
      <vt:lpstr>KRAKÓW-ZAKOPANE</vt:lpstr>
      <vt:lpstr>Ojcowski Park Narodowy</vt:lpstr>
      <vt:lpstr>Zamek Królewski na Wawelu</vt:lpstr>
      <vt:lpstr>Dzwon Zygmunt </vt:lpstr>
      <vt:lpstr>Stare Miasto</vt:lpstr>
      <vt:lpstr>Kościół Mariacki z Ołtarzem Wita Stwosza</vt:lpstr>
      <vt:lpstr>Dzielnica Kazimierz</vt:lpstr>
      <vt:lpstr>Ratusz Miasta Kazimierz</vt:lpstr>
      <vt:lpstr>Kościół Bożego Ciała                                 Kościół Paulinów "Na Skałce"</vt:lpstr>
      <vt:lpstr>Zakopane-Gubałówka </vt:lpstr>
      <vt:lpstr>Zakopane- Kaplica na Jaszczurówce</vt:lpstr>
      <vt:lpstr>Sanktarium Narodowe Matki Bożej Fatimskiej</vt:lpstr>
      <vt:lpstr>Cztery Skocznie</vt:lpstr>
      <vt:lpstr>Cmentarz Zasłużonych na Pękowym Brzyzku</vt:lpstr>
      <vt:lpstr>Kopalnia Soli- Wieliczka</vt:lpstr>
      <vt:lpstr>Nasze Wspomnienia z Wycieczki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/>
  <cp:lastModifiedBy/>
  <cp:revision>563</cp:revision>
  <dcterms:created xsi:type="dcterms:W3CDTF">2021-12-27T17:28:48Z</dcterms:created>
  <dcterms:modified xsi:type="dcterms:W3CDTF">2021-12-27T21:36:04Z</dcterms:modified>
</cp:coreProperties>
</file>