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17674" y="2358389"/>
            <a:ext cx="8756650" cy="941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608965"/>
            <a:ext cx="10356850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7575" y="1794255"/>
            <a:ext cx="10356850" cy="1994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10"/>
              </a:spcBef>
            </a:pPr>
            <a:r>
              <a:rPr dirty="0" spc="220"/>
              <a:t>Święto </a:t>
            </a:r>
            <a:r>
              <a:rPr dirty="0" spc="215"/>
              <a:t>Konstytucji </a:t>
            </a:r>
            <a:r>
              <a:rPr dirty="0" spc="5"/>
              <a:t>3</a:t>
            </a:r>
            <a:r>
              <a:rPr dirty="0" spc="-515"/>
              <a:t> </a:t>
            </a:r>
            <a:r>
              <a:rPr dirty="0" spc="270"/>
              <a:t>maja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9439" y="4141152"/>
            <a:ext cx="58299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75">
                <a:solidFill>
                  <a:srgbClr val="FFFFFF"/>
                </a:solidFill>
                <a:latin typeface="Times New Roman"/>
                <a:cs typeface="Times New Roman"/>
              </a:rPr>
              <a:t>Święto </a:t>
            </a:r>
            <a:r>
              <a:rPr dirty="0" sz="2400" spc="125">
                <a:solidFill>
                  <a:srgbClr val="FFFFFF"/>
                </a:solidFill>
                <a:latin typeface="Times New Roman"/>
                <a:cs typeface="Times New Roman"/>
              </a:rPr>
              <a:t>obchodzone </a:t>
            </a:r>
            <a:r>
              <a:rPr dirty="0" sz="2400" spc="135">
                <a:solidFill>
                  <a:srgbClr val="FFFFFF"/>
                </a:solidFill>
                <a:latin typeface="Times New Roman"/>
                <a:cs typeface="Times New Roman"/>
              </a:rPr>
              <a:t>z </a:t>
            </a:r>
            <a:r>
              <a:rPr dirty="0" sz="2400" spc="220">
                <a:solidFill>
                  <a:srgbClr val="FFFFFF"/>
                </a:solidFill>
                <a:latin typeface="Times New Roman"/>
                <a:cs typeface="Times New Roman"/>
              </a:rPr>
              <a:t>dumą</a:t>
            </a:r>
            <a:r>
              <a:rPr dirty="0" sz="2400" spc="-3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imes New Roman"/>
                <a:cs typeface="Times New Roman"/>
              </a:rPr>
              <a:t>przez </a:t>
            </a:r>
            <a:r>
              <a:rPr dirty="0" sz="2400" spc="110">
                <a:solidFill>
                  <a:srgbClr val="FFFFFF"/>
                </a:solidFill>
                <a:latin typeface="Times New Roman"/>
                <a:cs typeface="Times New Roman"/>
              </a:rPr>
              <a:t>Polaków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5987" y="815657"/>
            <a:ext cx="4845685" cy="1186180"/>
          </a:xfrm>
          <a:prstGeom prst="rect"/>
        </p:spPr>
        <p:txBody>
          <a:bodyPr wrap="square" lIns="0" tIns="75565" rIns="0" bIns="0" rtlCol="0" vert="horz">
            <a:spAutoFit/>
          </a:bodyPr>
          <a:lstStyle/>
          <a:p>
            <a:pPr marL="12700" marR="5080">
              <a:lnSpc>
                <a:spcPts val="4360"/>
              </a:lnSpc>
              <a:spcBef>
                <a:spcPts val="595"/>
              </a:spcBef>
            </a:pPr>
            <a:r>
              <a:rPr dirty="0" sz="3950" spc="185"/>
              <a:t>Historia </a:t>
            </a:r>
            <a:r>
              <a:rPr dirty="0" sz="3950" spc="155"/>
              <a:t>konstytucji </a:t>
            </a:r>
            <a:r>
              <a:rPr dirty="0" sz="3950" spc="15"/>
              <a:t>3  </a:t>
            </a:r>
            <a:r>
              <a:rPr dirty="0" sz="3950" spc="185"/>
              <a:t>maja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915987" y="2393886"/>
            <a:ext cx="5313680" cy="30340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1300" indent="-229235">
              <a:lnSpc>
                <a:spcPts val="2250"/>
              </a:lnSpc>
              <a:spcBef>
                <a:spcPts val="12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85">
                <a:latin typeface="Times New Roman"/>
                <a:cs typeface="Times New Roman"/>
              </a:rPr>
              <a:t>Konstytucję</a:t>
            </a:r>
            <a:r>
              <a:rPr dirty="0" sz="2000" spc="-204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3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105">
                <a:latin typeface="Times New Roman"/>
                <a:cs typeface="Times New Roman"/>
              </a:rPr>
              <a:t>maja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40">
                <a:latin typeface="Times New Roman"/>
                <a:cs typeface="Times New Roman"/>
              </a:rPr>
              <a:t>uchwalono</a:t>
            </a:r>
            <a:r>
              <a:rPr dirty="0" sz="2000" spc="-260">
                <a:latin typeface="Times New Roman"/>
                <a:cs typeface="Times New Roman"/>
              </a:rPr>
              <a:t> </a:t>
            </a:r>
            <a:r>
              <a:rPr dirty="0" sz="2000" spc="245">
                <a:latin typeface="Times New Roman"/>
                <a:cs typeface="Times New Roman"/>
              </a:rPr>
              <a:t>w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35">
                <a:latin typeface="Times New Roman"/>
                <a:cs typeface="Times New Roman"/>
              </a:rPr>
              <a:t>1791</a:t>
            </a:r>
            <a:r>
              <a:rPr dirty="0" sz="2000" spc="-175">
                <a:latin typeface="Times New Roman"/>
                <a:cs typeface="Times New Roman"/>
              </a:rPr>
              <a:t> </a:t>
            </a:r>
            <a:r>
              <a:rPr dirty="0" sz="2000" spc="155">
                <a:latin typeface="Times New Roman"/>
                <a:cs typeface="Times New Roman"/>
              </a:rPr>
              <a:t>roku</a:t>
            </a:r>
            <a:r>
              <a:rPr dirty="0" sz="2000" spc="-15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  <a:p>
            <a:pPr marL="241300">
              <a:lnSpc>
                <a:spcPts val="2250"/>
              </a:lnSpc>
            </a:pPr>
            <a:r>
              <a:rPr dirty="0" sz="2000" spc="90">
                <a:latin typeface="Times New Roman"/>
                <a:cs typeface="Times New Roman"/>
              </a:rPr>
              <a:t>maja.</a:t>
            </a:r>
            <a:endParaRPr sz="20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83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30">
                <a:latin typeface="Times New Roman"/>
                <a:cs typeface="Times New Roman"/>
              </a:rPr>
              <a:t>Jest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 spc="135">
                <a:latin typeface="Times New Roman"/>
                <a:cs typeface="Times New Roman"/>
              </a:rPr>
              <a:t>pierwszą</a:t>
            </a:r>
            <a:r>
              <a:rPr dirty="0" sz="2000" spc="-170">
                <a:latin typeface="Times New Roman"/>
                <a:cs typeface="Times New Roman"/>
              </a:rPr>
              <a:t> </a:t>
            </a:r>
            <a:r>
              <a:rPr dirty="0" sz="2000" spc="140">
                <a:latin typeface="Times New Roman"/>
                <a:cs typeface="Times New Roman"/>
              </a:rPr>
              <a:t>uchwałą</a:t>
            </a:r>
            <a:r>
              <a:rPr dirty="0" sz="2000" spc="-170">
                <a:latin typeface="Times New Roman"/>
                <a:cs typeface="Times New Roman"/>
              </a:rPr>
              <a:t> </a:t>
            </a:r>
            <a:r>
              <a:rPr dirty="0" sz="2000" spc="120">
                <a:latin typeface="Times New Roman"/>
                <a:cs typeface="Times New Roman"/>
              </a:rPr>
              <a:t>zasadniczą</a:t>
            </a:r>
            <a:r>
              <a:rPr dirty="0" sz="2000" spc="-240">
                <a:latin typeface="Times New Roman"/>
                <a:cs typeface="Times New Roman"/>
              </a:rPr>
              <a:t> </a:t>
            </a:r>
            <a:r>
              <a:rPr dirty="0" sz="2000" spc="245">
                <a:latin typeface="Times New Roman"/>
                <a:cs typeface="Times New Roman"/>
              </a:rPr>
              <a:t>w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55">
                <a:latin typeface="Times New Roman"/>
                <a:cs typeface="Times New Roman"/>
              </a:rPr>
              <a:t>Polsce.</a:t>
            </a:r>
            <a:endParaRPr sz="2000">
              <a:latin typeface="Times New Roman"/>
              <a:cs typeface="Times New Roman"/>
            </a:endParaRPr>
          </a:p>
          <a:p>
            <a:pPr marL="241300" indent="-229235">
              <a:lnSpc>
                <a:spcPts val="2250"/>
              </a:lnSpc>
              <a:spcBef>
                <a:spcPts val="75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55">
                <a:latin typeface="Times New Roman"/>
                <a:cs typeface="Times New Roman"/>
              </a:rPr>
              <a:t>Była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45">
                <a:latin typeface="Times New Roman"/>
                <a:cs typeface="Times New Roman"/>
              </a:rPr>
              <a:t>ona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170">
                <a:latin typeface="Times New Roman"/>
                <a:cs typeface="Times New Roman"/>
              </a:rPr>
              <a:t>drugą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 spc="135">
                <a:latin typeface="Times New Roman"/>
                <a:cs typeface="Times New Roman"/>
              </a:rPr>
              <a:t>uchwaloną</a:t>
            </a:r>
            <a:r>
              <a:rPr dirty="0" sz="2000" spc="-170">
                <a:latin typeface="Times New Roman"/>
                <a:cs typeface="Times New Roman"/>
              </a:rPr>
              <a:t> </a:t>
            </a:r>
            <a:r>
              <a:rPr dirty="0" sz="2000" spc="95">
                <a:latin typeface="Times New Roman"/>
                <a:cs typeface="Times New Roman"/>
              </a:rPr>
              <a:t>konstytucją</a:t>
            </a:r>
            <a:r>
              <a:rPr dirty="0" sz="2000" spc="-170">
                <a:latin typeface="Times New Roman"/>
                <a:cs typeface="Times New Roman"/>
              </a:rPr>
              <a:t> </a:t>
            </a:r>
            <a:r>
              <a:rPr dirty="0" sz="2000" spc="160">
                <a:latin typeface="Times New Roman"/>
                <a:cs typeface="Times New Roman"/>
              </a:rPr>
              <a:t>na</a:t>
            </a:r>
            <a:endParaRPr sz="2000">
              <a:latin typeface="Times New Roman"/>
              <a:cs typeface="Times New Roman"/>
            </a:endParaRPr>
          </a:p>
          <a:p>
            <a:pPr marL="241300">
              <a:lnSpc>
                <a:spcPts val="2250"/>
              </a:lnSpc>
            </a:pPr>
            <a:r>
              <a:rPr dirty="0" sz="2000" spc="70">
                <a:latin typeface="Times New Roman"/>
                <a:cs typeface="Times New Roman"/>
              </a:rPr>
              <a:t>świecie.</a:t>
            </a:r>
            <a:endParaRPr sz="2000">
              <a:latin typeface="Times New Roman"/>
              <a:cs typeface="Times New Roman"/>
            </a:endParaRPr>
          </a:p>
          <a:p>
            <a:pPr marL="241300" marR="252095" indent="-229235">
              <a:lnSpc>
                <a:spcPct val="89200"/>
              </a:lnSpc>
              <a:spcBef>
                <a:spcPts val="108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105">
                <a:latin typeface="Times New Roman"/>
                <a:cs typeface="Times New Roman"/>
              </a:rPr>
              <a:t>Celem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85">
                <a:latin typeface="Times New Roman"/>
                <a:cs typeface="Times New Roman"/>
              </a:rPr>
              <a:t>konstytucji</a:t>
            </a:r>
            <a:r>
              <a:rPr dirty="0" sz="2000" spc="-114">
                <a:latin typeface="Times New Roman"/>
                <a:cs typeface="Times New Roman"/>
              </a:rPr>
              <a:t> </a:t>
            </a:r>
            <a:r>
              <a:rPr dirty="0" sz="2000" spc="100">
                <a:latin typeface="Times New Roman"/>
                <a:cs typeface="Times New Roman"/>
              </a:rPr>
              <a:t>była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140">
                <a:latin typeface="Times New Roman"/>
                <a:cs typeface="Times New Roman"/>
              </a:rPr>
              <a:t>próba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 spc="130">
                <a:latin typeface="Times New Roman"/>
                <a:cs typeface="Times New Roman"/>
              </a:rPr>
              <a:t>radykalnego  </a:t>
            </a:r>
            <a:r>
              <a:rPr dirty="0" sz="2000" spc="140">
                <a:latin typeface="Times New Roman"/>
                <a:cs typeface="Times New Roman"/>
              </a:rPr>
              <a:t>uzdrowienia </a:t>
            </a:r>
            <a:r>
              <a:rPr dirty="0" sz="2000" spc="155">
                <a:latin typeface="Times New Roman"/>
                <a:cs typeface="Times New Roman"/>
              </a:rPr>
              <a:t>państwa </a:t>
            </a:r>
            <a:r>
              <a:rPr dirty="0" sz="2000" spc="35">
                <a:latin typeface="Times New Roman"/>
                <a:cs typeface="Times New Roman"/>
              </a:rPr>
              <a:t>i </a:t>
            </a:r>
            <a:r>
              <a:rPr dirty="0" sz="2000" spc="130">
                <a:latin typeface="Times New Roman"/>
                <a:cs typeface="Times New Roman"/>
              </a:rPr>
              <a:t>wyeliminowania  </a:t>
            </a:r>
            <a:r>
              <a:rPr dirty="0" sz="2000" spc="180">
                <a:latin typeface="Times New Roman"/>
                <a:cs typeface="Times New Roman"/>
              </a:rPr>
              <a:t>wpływów</a:t>
            </a:r>
            <a:r>
              <a:rPr dirty="0" sz="2000" spc="-175">
                <a:latin typeface="Times New Roman"/>
                <a:cs typeface="Times New Roman"/>
              </a:rPr>
              <a:t> </a:t>
            </a:r>
            <a:r>
              <a:rPr dirty="0" sz="2000" spc="90">
                <a:latin typeface="Times New Roman"/>
                <a:cs typeface="Times New Roman"/>
              </a:rPr>
              <a:t>obcych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 spc="125">
                <a:latin typeface="Times New Roman"/>
                <a:cs typeface="Times New Roman"/>
              </a:rPr>
              <a:t>mocarstw.</a:t>
            </a:r>
            <a:endParaRPr sz="200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85">
                <a:latin typeface="Times New Roman"/>
                <a:cs typeface="Times New Roman"/>
              </a:rPr>
              <a:t>Konstytucję</a:t>
            </a:r>
            <a:r>
              <a:rPr dirty="0" sz="2000" spc="-204">
                <a:latin typeface="Times New Roman"/>
                <a:cs typeface="Times New Roman"/>
              </a:rPr>
              <a:t> </a:t>
            </a:r>
            <a:r>
              <a:rPr dirty="0" sz="2000" spc="95">
                <a:latin typeface="Times New Roman"/>
                <a:cs typeface="Times New Roman"/>
              </a:rPr>
              <a:t>trzeciego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 spc="105">
                <a:latin typeface="Times New Roman"/>
                <a:cs typeface="Times New Roman"/>
              </a:rPr>
              <a:t>maja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114">
                <a:latin typeface="Times New Roman"/>
                <a:cs typeface="Times New Roman"/>
              </a:rPr>
              <a:t>uchwalił</a:t>
            </a:r>
            <a:r>
              <a:rPr dirty="0" sz="2000" spc="-195">
                <a:latin typeface="Times New Roman"/>
                <a:cs typeface="Times New Roman"/>
              </a:rPr>
              <a:t> </a:t>
            </a:r>
            <a:r>
              <a:rPr dirty="0" sz="2000" spc="60">
                <a:latin typeface="Times New Roman"/>
                <a:cs typeface="Times New Roman"/>
              </a:rPr>
              <a:t>sejm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0900" y="0"/>
            <a:ext cx="49911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8965"/>
            <a:ext cx="537273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150"/>
              <a:t>Sytuacja </a:t>
            </a:r>
            <a:r>
              <a:rPr dirty="0" spc="320"/>
              <a:t>po</a:t>
            </a:r>
            <a:r>
              <a:rPr dirty="0" spc="-375"/>
              <a:t> </a:t>
            </a:r>
            <a:r>
              <a:rPr dirty="0" spc="220"/>
              <a:t>rozbiorze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65680"/>
            <a:ext cx="10151110" cy="391731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41300" marR="5080" indent="-229235">
              <a:lnSpc>
                <a:spcPct val="80200"/>
              </a:lnSpc>
              <a:spcBef>
                <a:spcPts val="745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 spc="120">
                <a:latin typeface="Times New Roman"/>
                <a:cs typeface="Times New Roman"/>
              </a:rPr>
              <a:t>Wkrótce </a:t>
            </a:r>
            <a:r>
              <a:rPr dirty="0" sz="2600" spc="125">
                <a:latin typeface="Times New Roman"/>
                <a:cs typeface="Times New Roman"/>
              </a:rPr>
              <a:t>ujawniły </a:t>
            </a:r>
            <a:r>
              <a:rPr dirty="0" sz="2600" spc="75">
                <a:latin typeface="Times New Roman"/>
                <a:cs typeface="Times New Roman"/>
              </a:rPr>
              <a:t>się </a:t>
            </a:r>
            <a:r>
              <a:rPr dirty="0" sz="2600" spc="160">
                <a:latin typeface="Times New Roman"/>
                <a:cs typeface="Times New Roman"/>
              </a:rPr>
              <a:t>problemy </a:t>
            </a:r>
            <a:r>
              <a:rPr dirty="0" sz="2600" spc="140">
                <a:latin typeface="Times New Roman"/>
                <a:cs typeface="Times New Roman"/>
              </a:rPr>
              <a:t>gospodarcze. </a:t>
            </a:r>
            <a:r>
              <a:rPr dirty="0" sz="2600" spc="165">
                <a:latin typeface="Times New Roman"/>
                <a:cs typeface="Times New Roman"/>
              </a:rPr>
              <a:t>Z </a:t>
            </a:r>
            <a:r>
              <a:rPr dirty="0" sz="2600" spc="225">
                <a:latin typeface="Times New Roman"/>
                <a:cs typeface="Times New Roman"/>
              </a:rPr>
              <a:t>powodu </a:t>
            </a:r>
            <a:r>
              <a:rPr dirty="0" sz="2600" spc="165">
                <a:latin typeface="Times New Roman"/>
                <a:cs typeface="Times New Roman"/>
              </a:rPr>
              <a:t>zerwania  </a:t>
            </a:r>
            <a:r>
              <a:rPr dirty="0" sz="2600" spc="145">
                <a:latin typeface="Times New Roman"/>
                <a:cs typeface="Times New Roman"/>
              </a:rPr>
              <a:t>lub </a:t>
            </a:r>
            <a:r>
              <a:rPr dirty="0" sz="2600" spc="130">
                <a:latin typeface="Times New Roman"/>
                <a:cs typeface="Times New Roman"/>
              </a:rPr>
              <a:t>ograniczenia </a:t>
            </a:r>
            <a:r>
              <a:rPr dirty="0" sz="2600" spc="145">
                <a:latin typeface="Times New Roman"/>
                <a:cs typeface="Times New Roman"/>
              </a:rPr>
              <a:t>dotychczasowych </a:t>
            </a:r>
            <a:r>
              <a:rPr dirty="0" sz="2600" spc="130">
                <a:latin typeface="Times New Roman"/>
                <a:cs typeface="Times New Roman"/>
              </a:rPr>
              <a:t>więzi </a:t>
            </a:r>
            <a:r>
              <a:rPr dirty="0" sz="2600" spc="150">
                <a:latin typeface="Times New Roman"/>
                <a:cs typeface="Times New Roman"/>
              </a:rPr>
              <a:t>gospodarczych </a:t>
            </a:r>
            <a:r>
              <a:rPr dirty="0" sz="2600" spc="125">
                <a:latin typeface="Times New Roman"/>
                <a:cs typeface="Times New Roman"/>
              </a:rPr>
              <a:t>zaczęły  </a:t>
            </a:r>
            <a:r>
              <a:rPr dirty="0" sz="2600" spc="155">
                <a:latin typeface="Times New Roman"/>
                <a:cs typeface="Times New Roman"/>
              </a:rPr>
              <a:t>wzrastać</a:t>
            </a:r>
            <a:r>
              <a:rPr dirty="0" sz="2600" spc="-240">
                <a:latin typeface="Times New Roman"/>
                <a:cs typeface="Times New Roman"/>
              </a:rPr>
              <a:t> </a:t>
            </a:r>
            <a:r>
              <a:rPr dirty="0" sz="2600" spc="95">
                <a:latin typeface="Times New Roman"/>
                <a:cs typeface="Times New Roman"/>
              </a:rPr>
              <a:t>ceny.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150">
                <a:latin typeface="Times New Roman"/>
                <a:cs typeface="Times New Roman"/>
              </a:rPr>
              <a:t>Zbankrutowali</a:t>
            </a:r>
            <a:r>
              <a:rPr dirty="0" sz="2600" spc="-60">
                <a:latin typeface="Times New Roman"/>
                <a:cs typeface="Times New Roman"/>
              </a:rPr>
              <a:t> </a:t>
            </a:r>
            <a:r>
              <a:rPr dirty="0" sz="2600" spc="105">
                <a:latin typeface="Times New Roman"/>
                <a:cs typeface="Times New Roman"/>
              </a:rPr>
              <a:t>najwięksi</a:t>
            </a:r>
            <a:r>
              <a:rPr dirty="0" sz="2600" spc="15">
                <a:latin typeface="Times New Roman"/>
                <a:cs typeface="Times New Roman"/>
              </a:rPr>
              <a:t> </a:t>
            </a:r>
            <a:r>
              <a:rPr dirty="0" sz="2600" spc="165">
                <a:latin typeface="Times New Roman"/>
                <a:cs typeface="Times New Roman"/>
              </a:rPr>
              <a:t>warszawscy</a:t>
            </a:r>
            <a:r>
              <a:rPr dirty="0" sz="2600" spc="-229">
                <a:latin typeface="Times New Roman"/>
                <a:cs typeface="Times New Roman"/>
              </a:rPr>
              <a:t> </a:t>
            </a:r>
            <a:r>
              <a:rPr dirty="0" sz="2600" spc="125">
                <a:latin typeface="Times New Roman"/>
                <a:cs typeface="Times New Roman"/>
              </a:rPr>
              <a:t>bankierzy,</a:t>
            </a:r>
            <a:r>
              <a:rPr dirty="0" sz="2600" spc="-100">
                <a:latin typeface="Times New Roman"/>
                <a:cs typeface="Times New Roman"/>
              </a:rPr>
              <a:t> </a:t>
            </a:r>
            <a:r>
              <a:rPr dirty="0" sz="2600" spc="85">
                <a:latin typeface="Times New Roman"/>
                <a:cs typeface="Times New Roman"/>
              </a:rPr>
              <a:t>co  </a:t>
            </a:r>
            <a:r>
              <a:rPr dirty="0" sz="2600" spc="170">
                <a:latin typeface="Times New Roman"/>
                <a:cs typeface="Times New Roman"/>
              </a:rPr>
              <a:t>doprowadziło </a:t>
            </a:r>
            <a:r>
              <a:rPr dirty="0" sz="2600" spc="200">
                <a:latin typeface="Times New Roman"/>
                <a:cs typeface="Times New Roman"/>
              </a:rPr>
              <a:t>do </a:t>
            </a:r>
            <a:r>
              <a:rPr dirty="0" sz="2600" spc="155">
                <a:latin typeface="Times New Roman"/>
                <a:cs typeface="Times New Roman"/>
              </a:rPr>
              <a:t>chaosu </a:t>
            </a:r>
            <a:r>
              <a:rPr dirty="0" sz="2600" spc="125">
                <a:latin typeface="Times New Roman"/>
                <a:cs typeface="Times New Roman"/>
              </a:rPr>
              <a:t>finansowego. </a:t>
            </a:r>
            <a:r>
              <a:rPr dirty="0" sz="2600" spc="110">
                <a:latin typeface="Times New Roman"/>
                <a:cs typeface="Times New Roman"/>
              </a:rPr>
              <a:t>Koszty </a:t>
            </a:r>
            <a:r>
              <a:rPr dirty="0" sz="2600" spc="170">
                <a:latin typeface="Times New Roman"/>
                <a:cs typeface="Times New Roman"/>
              </a:rPr>
              <a:t>utrzymania  </a:t>
            </a:r>
            <a:r>
              <a:rPr dirty="0" sz="2600" spc="130">
                <a:latin typeface="Times New Roman"/>
                <a:cs typeface="Times New Roman"/>
              </a:rPr>
              <a:t>wojskowych </a:t>
            </a:r>
            <a:r>
              <a:rPr dirty="0" sz="2600" spc="80">
                <a:latin typeface="Times New Roman"/>
                <a:cs typeface="Times New Roman"/>
              </a:rPr>
              <a:t>rosyjskich, </a:t>
            </a:r>
            <a:r>
              <a:rPr dirty="0" sz="2600" spc="95">
                <a:latin typeface="Times New Roman"/>
                <a:cs typeface="Times New Roman"/>
              </a:rPr>
              <a:t>stacjonujących </a:t>
            </a:r>
            <a:r>
              <a:rPr dirty="0" sz="2600" spc="175">
                <a:latin typeface="Times New Roman"/>
                <a:cs typeface="Times New Roman"/>
              </a:rPr>
              <a:t>na </a:t>
            </a:r>
            <a:r>
              <a:rPr dirty="0" sz="2600" spc="150">
                <a:latin typeface="Times New Roman"/>
                <a:cs typeface="Times New Roman"/>
              </a:rPr>
              <a:t>terytorium </a:t>
            </a:r>
            <a:r>
              <a:rPr dirty="0" sz="2600" spc="120">
                <a:latin typeface="Times New Roman"/>
                <a:cs typeface="Times New Roman"/>
              </a:rPr>
              <a:t>polskim,  </a:t>
            </a:r>
            <a:r>
              <a:rPr dirty="0" sz="2600" spc="125">
                <a:latin typeface="Times New Roman"/>
                <a:cs typeface="Times New Roman"/>
              </a:rPr>
              <a:t>ponosiła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 spc="125">
                <a:latin typeface="Times New Roman"/>
                <a:cs typeface="Times New Roman"/>
              </a:rPr>
              <a:t>ludność.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90">
                <a:latin typeface="Times New Roman"/>
                <a:cs typeface="Times New Roman"/>
              </a:rPr>
              <a:t>Polacy,</a:t>
            </a:r>
            <a:r>
              <a:rPr dirty="0" sz="2600" spc="-105">
                <a:latin typeface="Times New Roman"/>
                <a:cs typeface="Times New Roman"/>
              </a:rPr>
              <a:t> </a:t>
            </a:r>
            <a:r>
              <a:rPr dirty="0" sz="2600" spc="145">
                <a:latin typeface="Times New Roman"/>
                <a:cs typeface="Times New Roman"/>
              </a:rPr>
              <a:t>którzy</a:t>
            </a:r>
            <a:r>
              <a:rPr dirty="0" sz="2600" spc="-10">
                <a:latin typeface="Times New Roman"/>
                <a:cs typeface="Times New Roman"/>
              </a:rPr>
              <a:t> </a:t>
            </a:r>
            <a:r>
              <a:rPr dirty="0" sz="2600" spc="105">
                <a:latin typeface="Times New Roman"/>
                <a:cs typeface="Times New Roman"/>
              </a:rPr>
              <a:t>nie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130">
                <a:latin typeface="Times New Roman"/>
                <a:cs typeface="Times New Roman"/>
              </a:rPr>
              <a:t>pogodzili</a:t>
            </a:r>
            <a:r>
              <a:rPr dirty="0" sz="2600" spc="10">
                <a:latin typeface="Times New Roman"/>
                <a:cs typeface="Times New Roman"/>
              </a:rPr>
              <a:t> </a:t>
            </a:r>
            <a:r>
              <a:rPr dirty="0" sz="2600" spc="75">
                <a:latin typeface="Times New Roman"/>
                <a:cs typeface="Times New Roman"/>
              </a:rPr>
              <a:t>się</a:t>
            </a:r>
            <a:r>
              <a:rPr dirty="0" sz="2600" spc="-35">
                <a:latin typeface="Times New Roman"/>
                <a:cs typeface="Times New Roman"/>
              </a:rPr>
              <a:t> </a:t>
            </a:r>
            <a:r>
              <a:rPr dirty="0" sz="2600" spc="160">
                <a:latin typeface="Times New Roman"/>
                <a:cs typeface="Times New Roman"/>
              </a:rPr>
              <a:t>z</a:t>
            </a:r>
            <a:r>
              <a:rPr dirty="0" sz="2600" spc="-10">
                <a:latin typeface="Times New Roman"/>
                <a:cs typeface="Times New Roman"/>
              </a:rPr>
              <a:t> </a:t>
            </a:r>
            <a:r>
              <a:rPr dirty="0" sz="2600" spc="95">
                <a:latin typeface="Times New Roman"/>
                <a:cs typeface="Times New Roman"/>
              </a:rPr>
              <a:t>klęską,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udali</a:t>
            </a:r>
            <a:r>
              <a:rPr dirty="0" sz="2600" spc="10">
                <a:latin typeface="Times New Roman"/>
                <a:cs typeface="Times New Roman"/>
              </a:rPr>
              <a:t> </a:t>
            </a:r>
            <a:r>
              <a:rPr dirty="0" sz="2600" spc="75">
                <a:latin typeface="Times New Roman"/>
                <a:cs typeface="Times New Roman"/>
              </a:rPr>
              <a:t>się  </a:t>
            </a:r>
            <a:r>
              <a:rPr dirty="0" sz="2600" spc="175">
                <a:latin typeface="Times New Roman"/>
                <a:cs typeface="Times New Roman"/>
              </a:rPr>
              <a:t>na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105">
                <a:latin typeface="Times New Roman"/>
                <a:cs typeface="Times New Roman"/>
              </a:rPr>
              <a:t>emigrację</a:t>
            </a:r>
            <a:r>
              <a:rPr dirty="0" sz="2600" spc="-114">
                <a:latin typeface="Times New Roman"/>
                <a:cs typeface="Times New Roman"/>
              </a:rPr>
              <a:t> </a:t>
            </a:r>
            <a:r>
              <a:rPr dirty="0" sz="2600" spc="200">
                <a:latin typeface="Times New Roman"/>
                <a:cs typeface="Times New Roman"/>
              </a:rPr>
              <a:t>do</a:t>
            </a:r>
            <a:r>
              <a:rPr dirty="0" sz="2600" spc="10">
                <a:latin typeface="Times New Roman"/>
                <a:cs typeface="Times New Roman"/>
              </a:rPr>
              <a:t> </a:t>
            </a:r>
            <a:r>
              <a:rPr dirty="0" sz="2600" spc="85">
                <a:latin typeface="Times New Roman"/>
                <a:cs typeface="Times New Roman"/>
              </a:rPr>
              <a:t>Saksonii</a:t>
            </a:r>
            <a:r>
              <a:rPr dirty="0" sz="2600" spc="-70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r>
              <a:rPr dirty="0" sz="2600" spc="5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przygotowywali</a:t>
            </a:r>
            <a:r>
              <a:rPr dirty="0" sz="2600" spc="-70">
                <a:latin typeface="Times New Roman"/>
                <a:cs typeface="Times New Roman"/>
              </a:rPr>
              <a:t> </a:t>
            </a:r>
            <a:r>
              <a:rPr dirty="0" sz="2600" spc="75">
                <a:latin typeface="Times New Roman"/>
                <a:cs typeface="Times New Roman"/>
              </a:rPr>
              <a:t>się</a:t>
            </a:r>
            <a:r>
              <a:rPr dirty="0" sz="2600" spc="-40">
                <a:latin typeface="Times New Roman"/>
                <a:cs typeface="Times New Roman"/>
              </a:rPr>
              <a:t> </a:t>
            </a:r>
            <a:r>
              <a:rPr dirty="0" sz="2600" spc="200">
                <a:latin typeface="Times New Roman"/>
                <a:cs typeface="Times New Roman"/>
              </a:rPr>
              <a:t>do</a:t>
            </a:r>
            <a:r>
              <a:rPr dirty="0" sz="2600" spc="10">
                <a:latin typeface="Times New Roman"/>
                <a:cs typeface="Times New Roman"/>
              </a:rPr>
              <a:t> </a:t>
            </a:r>
            <a:r>
              <a:rPr dirty="0" sz="2600" spc="110">
                <a:latin typeface="Times New Roman"/>
                <a:cs typeface="Times New Roman"/>
              </a:rPr>
              <a:t>walki.</a:t>
            </a:r>
            <a:r>
              <a:rPr dirty="0" sz="2600" spc="-35">
                <a:latin typeface="Times New Roman"/>
                <a:cs typeface="Times New Roman"/>
              </a:rPr>
              <a:t> </a:t>
            </a:r>
            <a:r>
              <a:rPr dirty="0" sz="2600" spc="225">
                <a:latin typeface="Times New Roman"/>
                <a:cs typeface="Times New Roman"/>
              </a:rPr>
              <a:t>Na</a:t>
            </a:r>
            <a:endParaRPr sz="2600">
              <a:latin typeface="Times New Roman"/>
              <a:cs typeface="Times New Roman"/>
            </a:endParaRPr>
          </a:p>
          <a:p>
            <a:pPr marL="241300" marR="351790">
              <a:lnSpc>
                <a:spcPct val="79500"/>
              </a:lnSpc>
            </a:pPr>
            <a:r>
              <a:rPr dirty="0" sz="2600" spc="140">
                <a:latin typeface="Times New Roman"/>
                <a:cs typeface="Times New Roman"/>
              </a:rPr>
              <a:t>ziemiach</a:t>
            </a:r>
            <a:r>
              <a:rPr dirty="0" sz="2600" spc="-235">
                <a:latin typeface="Times New Roman"/>
                <a:cs typeface="Times New Roman"/>
              </a:rPr>
              <a:t> </a:t>
            </a:r>
            <a:r>
              <a:rPr dirty="0" sz="2600" spc="114">
                <a:latin typeface="Times New Roman"/>
                <a:cs typeface="Times New Roman"/>
              </a:rPr>
              <a:t>polskich</a:t>
            </a:r>
            <a:r>
              <a:rPr dirty="0" sz="2600" spc="-10">
                <a:latin typeface="Times New Roman"/>
                <a:cs typeface="Times New Roman"/>
              </a:rPr>
              <a:t> </a:t>
            </a:r>
            <a:r>
              <a:rPr dirty="0" sz="2600" spc="145">
                <a:latin typeface="Times New Roman"/>
                <a:cs typeface="Times New Roman"/>
              </a:rPr>
              <a:t>rozpoczęto</a:t>
            </a:r>
            <a:r>
              <a:rPr dirty="0" sz="2600" spc="-215">
                <a:latin typeface="Times New Roman"/>
                <a:cs typeface="Times New Roman"/>
              </a:rPr>
              <a:t> </a:t>
            </a:r>
            <a:r>
              <a:rPr dirty="0" sz="2600" spc="125">
                <a:latin typeface="Times New Roman"/>
                <a:cs typeface="Times New Roman"/>
              </a:rPr>
              <a:t>rozbrajanie</a:t>
            </a:r>
            <a:r>
              <a:rPr dirty="0" sz="2600" spc="-190">
                <a:latin typeface="Times New Roman"/>
                <a:cs typeface="Times New Roman"/>
              </a:rPr>
              <a:t> </a:t>
            </a:r>
            <a:r>
              <a:rPr dirty="0" sz="2600" spc="110">
                <a:latin typeface="Times New Roman"/>
                <a:cs typeface="Times New Roman"/>
              </a:rPr>
              <a:t>wojska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100">
                <a:latin typeface="Times New Roman"/>
                <a:cs typeface="Times New Roman"/>
              </a:rPr>
              <a:t>polskiego,</a:t>
            </a:r>
            <a:r>
              <a:rPr dirty="0" sz="2600" spc="30">
                <a:latin typeface="Times New Roman"/>
                <a:cs typeface="Times New Roman"/>
              </a:rPr>
              <a:t> </a:t>
            </a:r>
            <a:r>
              <a:rPr dirty="0" sz="2600" spc="165">
                <a:latin typeface="Times New Roman"/>
                <a:cs typeface="Times New Roman"/>
              </a:rPr>
              <a:t>gdyż  </a:t>
            </a:r>
            <a:r>
              <a:rPr dirty="0" sz="2600" spc="60">
                <a:latin typeface="Times New Roman"/>
                <a:cs typeface="Times New Roman"/>
              </a:rPr>
              <a:t>jego </a:t>
            </a:r>
            <a:r>
              <a:rPr dirty="0" sz="2600" spc="90">
                <a:latin typeface="Times New Roman"/>
                <a:cs typeface="Times New Roman"/>
              </a:rPr>
              <a:t>liczba </a:t>
            </a:r>
            <a:r>
              <a:rPr dirty="0" sz="2600" spc="140">
                <a:latin typeface="Times New Roman"/>
                <a:cs typeface="Times New Roman"/>
              </a:rPr>
              <a:t>miała </a:t>
            </a:r>
            <a:r>
              <a:rPr dirty="0" sz="2600" spc="85">
                <a:latin typeface="Times New Roman"/>
                <a:cs typeface="Times New Roman"/>
              </a:rPr>
              <a:t>być </a:t>
            </a:r>
            <a:r>
              <a:rPr dirty="0" sz="2600" spc="130">
                <a:latin typeface="Times New Roman"/>
                <a:cs typeface="Times New Roman"/>
              </a:rPr>
              <a:t>zmniejszona </a:t>
            </a:r>
            <a:r>
              <a:rPr dirty="0" sz="2600" spc="200">
                <a:latin typeface="Times New Roman"/>
                <a:cs typeface="Times New Roman"/>
              </a:rPr>
              <a:t>do </a:t>
            </a:r>
            <a:r>
              <a:rPr dirty="0" sz="2600" spc="30">
                <a:latin typeface="Times New Roman"/>
                <a:cs typeface="Times New Roman"/>
              </a:rPr>
              <a:t>15 </a:t>
            </a:r>
            <a:r>
              <a:rPr dirty="0" sz="2600" spc="80">
                <a:latin typeface="Times New Roman"/>
                <a:cs typeface="Times New Roman"/>
              </a:rPr>
              <a:t>tys. </a:t>
            </a:r>
            <a:r>
              <a:rPr dirty="0" sz="2600" spc="114">
                <a:latin typeface="Times New Roman"/>
                <a:cs typeface="Times New Roman"/>
              </a:rPr>
              <a:t>żołnierzy. </a:t>
            </a:r>
            <a:r>
              <a:rPr dirty="0" sz="2600" spc="175">
                <a:latin typeface="Times New Roman"/>
                <a:cs typeface="Times New Roman"/>
              </a:rPr>
              <a:t>W  </a:t>
            </a:r>
            <a:r>
              <a:rPr dirty="0" sz="2600" spc="125">
                <a:latin typeface="Times New Roman"/>
                <a:cs typeface="Times New Roman"/>
              </a:rPr>
              <a:t>społeczeństwie</a:t>
            </a:r>
            <a:r>
              <a:rPr dirty="0" sz="2600" spc="-185">
                <a:latin typeface="Times New Roman"/>
                <a:cs typeface="Times New Roman"/>
              </a:rPr>
              <a:t> </a:t>
            </a:r>
            <a:r>
              <a:rPr dirty="0" sz="2600" spc="135">
                <a:latin typeface="Times New Roman"/>
                <a:cs typeface="Times New Roman"/>
              </a:rPr>
              <a:t>polskim</a:t>
            </a:r>
            <a:r>
              <a:rPr dirty="0" sz="2600" spc="40">
                <a:latin typeface="Times New Roman"/>
                <a:cs typeface="Times New Roman"/>
              </a:rPr>
              <a:t> </a:t>
            </a:r>
            <a:r>
              <a:rPr dirty="0" sz="2600" spc="165">
                <a:latin typeface="Times New Roman"/>
                <a:cs typeface="Times New Roman"/>
              </a:rPr>
              <a:t>ponownie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145">
                <a:latin typeface="Times New Roman"/>
                <a:cs typeface="Times New Roman"/>
              </a:rPr>
              <a:t>narastał</a:t>
            </a:r>
            <a:r>
              <a:rPr dirty="0" sz="2600" spc="-135">
                <a:latin typeface="Times New Roman"/>
                <a:cs typeface="Times New Roman"/>
              </a:rPr>
              <a:t> </a:t>
            </a:r>
            <a:r>
              <a:rPr dirty="0" sz="2600" spc="135">
                <a:latin typeface="Times New Roman"/>
                <a:cs typeface="Times New Roman"/>
              </a:rPr>
              <a:t>bunt.</a:t>
            </a:r>
            <a:r>
              <a:rPr dirty="0" sz="2600" spc="45">
                <a:latin typeface="Times New Roman"/>
                <a:cs typeface="Times New Roman"/>
              </a:rPr>
              <a:t> </a:t>
            </a:r>
            <a:r>
              <a:rPr dirty="0" sz="2600" spc="135">
                <a:latin typeface="Times New Roman"/>
                <a:cs typeface="Times New Roman"/>
              </a:rPr>
              <a:t>Ostatnią</a:t>
            </a:r>
            <a:r>
              <a:rPr dirty="0" sz="2600" spc="-85">
                <a:latin typeface="Times New Roman"/>
                <a:cs typeface="Times New Roman"/>
              </a:rPr>
              <a:t> </a:t>
            </a:r>
            <a:r>
              <a:rPr dirty="0" sz="2600" spc="170">
                <a:latin typeface="Times New Roman"/>
                <a:cs typeface="Times New Roman"/>
              </a:rPr>
              <a:t>próbą</a:t>
            </a:r>
            <a:endParaRPr sz="2600">
              <a:latin typeface="Times New Roman"/>
              <a:cs typeface="Times New Roman"/>
            </a:endParaRPr>
          </a:p>
          <a:p>
            <a:pPr marL="241300" marR="707390">
              <a:lnSpc>
                <a:spcPct val="79400"/>
              </a:lnSpc>
              <a:spcBef>
                <a:spcPts val="75"/>
              </a:spcBef>
            </a:pPr>
            <a:r>
              <a:rPr dirty="0" sz="2600" spc="105">
                <a:latin typeface="Times New Roman"/>
                <a:cs typeface="Times New Roman"/>
              </a:rPr>
              <a:t>ocalenia</a:t>
            </a:r>
            <a:r>
              <a:rPr dirty="0" sz="2600" spc="-90">
                <a:latin typeface="Times New Roman"/>
                <a:cs typeface="Times New Roman"/>
              </a:rPr>
              <a:t> </a:t>
            </a:r>
            <a:r>
              <a:rPr dirty="0" sz="2600" spc="110">
                <a:latin typeface="Times New Roman"/>
                <a:cs typeface="Times New Roman"/>
              </a:rPr>
              <a:t>niepodległości</a:t>
            </a:r>
            <a:r>
              <a:rPr dirty="0" sz="2600" spc="-60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r>
              <a:rPr dirty="0" sz="2600" spc="15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przywrócenia</a:t>
            </a:r>
            <a:r>
              <a:rPr dirty="0" sz="2600" spc="-160">
                <a:latin typeface="Times New Roman"/>
                <a:cs typeface="Times New Roman"/>
              </a:rPr>
              <a:t> </a:t>
            </a:r>
            <a:r>
              <a:rPr dirty="0" sz="2600" spc="85">
                <a:latin typeface="Times New Roman"/>
                <a:cs typeface="Times New Roman"/>
              </a:rPr>
              <a:t>Konstytucji</a:t>
            </a:r>
            <a:r>
              <a:rPr dirty="0" sz="2600" spc="15">
                <a:latin typeface="Times New Roman"/>
                <a:cs typeface="Times New Roman"/>
              </a:rPr>
              <a:t> </a:t>
            </a:r>
            <a:r>
              <a:rPr dirty="0" sz="2600" spc="10">
                <a:latin typeface="Times New Roman"/>
                <a:cs typeface="Times New Roman"/>
              </a:rPr>
              <a:t>3</a:t>
            </a:r>
            <a:r>
              <a:rPr dirty="0" sz="2600" spc="-10">
                <a:latin typeface="Times New Roman"/>
                <a:cs typeface="Times New Roman"/>
              </a:rPr>
              <a:t> </a:t>
            </a:r>
            <a:r>
              <a:rPr dirty="0" sz="2600" spc="130">
                <a:latin typeface="Times New Roman"/>
                <a:cs typeface="Times New Roman"/>
              </a:rPr>
              <a:t>maja</a:t>
            </a:r>
            <a:r>
              <a:rPr dirty="0" sz="2600" spc="-85">
                <a:latin typeface="Times New Roman"/>
                <a:cs typeface="Times New Roman"/>
              </a:rPr>
              <a:t> </a:t>
            </a:r>
            <a:r>
              <a:rPr dirty="0" sz="2600" spc="100">
                <a:latin typeface="Times New Roman"/>
                <a:cs typeface="Times New Roman"/>
              </a:rPr>
              <a:t>było  </a:t>
            </a:r>
            <a:r>
              <a:rPr dirty="0" sz="2600" spc="140">
                <a:latin typeface="Times New Roman"/>
                <a:cs typeface="Times New Roman"/>
              </a:rPr>
              <a:t>Powstanie</a:t>
            </a:r>
            <a:r>
              <a:rPr dirty="0" sz="2600" spc="-45">
                <a:latin typeface="Times New Roman"/>
                <a:cs typeface="Times New Roman"/>
              </a:rPr>
              <a:t> </a:t>
            </a:r>
            <a:r>
              <a:rPr dirty="0" sz="2600" spc="110">
                <a:latin typeface="Times New Roman"/>
                <a:cs typeface="Times New Roman"/>
              </a:rPr>
              <a:t>Kościuszkowskie.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082" y="402272"/>
            <a:ext cx="4884420" cy="555815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 marR="13970">
              <a:lnSpc>
                <a:spcPct val="93000"/>
              </a:lnSpc>
              <a:spcBef>
                <a:spcPts val="254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1550" spc="80">
                <a:latin typeface="Times New Roman"/>
                <a:cs typeface="Times New Roman"/>
              </a:rPr>
              <a:t>Stanisław </a:t>
            </a:r>
            <a:r>
              <a:rPr dirty="0" sz="1550" spc="120">
                <a:latin typeface="Times New Roman"/>
                <a:cs typeface="Times New Roman"/>
              </a:rPr>
              <a:t>August </a:t>
            </a:r>
            <a:r>
              <a:rPr dirty="0" sz="1550" spc="90">
                <a:latin typeface="Times New Roman"/>
                <a:cs typeface="Times New Roman"/>
              </a:rPr>
              <a:t>Poniatowski był </a:t>
            </a:r>
            <a:r>
              <a:rPr dirty="0" sz="1550" spc="95">
                <a:latin typeface="Times New Roman"/>
                <a:cs typeface="Times New Roman"/>
              </a:rPr>
              <a:t>ostatnim </a:t>
            </a:r>
            <a:r>
              <a:rPr dirty="0" sz="1550" spc="85">
                <a:latin typeface="Times New Roman"/>
                <a:cs typeface="Times New Roman"/>
              </a:rPr>
              <a:t>królem  </a:t>
            </a:r>
            <a:r>
              <a:rPr dirty="0" sz="1550" spc="55">
                <a:latin typeface="Times New Roman"/>
                <a:cs typeface="Times New Roman"/>
              </a:rPr>
              <a:t>Polski. </a:t>
            </a:r>
            <a:r>
              <a:rPr dirty="0" sz="1550" spc="125">
                <a:latin typeface="Times New Roman"/>
                <a:cs typeface="Times New Roman"/>
              </a:rPr>
              <a:t>Na </a:t>
            </a:r>
            <a:r>
              <a:rPr dirty="0" sz="1550" spc="80">
                <a:latin typeface="Times New Roman"/>
                <a:cs typeface="Times New Roman"/>
              </a:rPr>
              <a:t>lata </a:t>
            </a:r>
            <a:r>
              <a:rPr dirty="0" sz="1550" spc="50">
                <a:latin typeface="Times New Roman"/>
                <a:cs typeface="Times New Roman"/>
              </a:rPr>
              <a:t>jego </a:t>
            </a:r>
            <a:r>
              <a:rPr dirty="0" sz="1550" spc="120">
                <a:latin typeface="Times New Roman"/>
                <a:cs typeface="Times New Roman"/>
              </a:rPr>
              <a:t>panowania </a:t>
            </a:r>
            <a:r>
              <a:rPr dirty="0" sz="1550" spc="35">
                <a:latin typeface="Times New Roman"/>
                <a:cs typeface="Times New Roman"/>
              </a:rPr>
              <a:t>(1764-1795) </a:t>
            </a:r>
            <a:r>
              <a:rPr dirty="0" sz="1550" spc="140">
                <a:latin typeface="Times New Roman"/>
                <a:cs typeface="Times New Roman"/>
              </a:rPr>
              <a:t>przypada  </a:t>
            </a:r>
            <a:r>
              <a:rPr dirty="0" sz="1550" spc="100">
                <a:latin typeface="Times New Roman"/>
                <a:cs typeface="Times New Roman"/>
              </a:rPr>
              <a:t>rozkwit </a:t>
            </a:r>
            <a:r>
              <a:rPr dirty="0" sz="1550" spc="80">
                <a:latin typeface="Times New Roman"/>
                <a:cs typeface="Times New Roman"/>
              </a:rPr>
              <a:t>polskiego </a:t>
            </a:r>
            <a:r>
              <a:rPr dirty="0" sz="1550" spc="65">
                <a:latin typeface="Times New Roman"/>
                <a:cs typeface="Times New Roman"/>
              </a:rPr>
              <a:t>oświecenia. </a:t>
            </a:r>
            <a:r>
              <a:rPr dirty="0" sz="1550" spc="35">
                <a:latin typeface="Times New Roman"/>
                <a:cs typeface="Times New Roman"/>
              </a:rPr>
              <a:t>Król </a:t>
            </a:r>
            <a:r>
              <a:rPr dirty="0" sz="1550" spc="110">
                <a:latin typeface="Times New Roman"/>
                <a:cs typeface="Times New Roman"/>
              </a:rPr>
              <a:t>próbował  </a:t>
            </a:r>
            <a:r>
              <a:rPr dirty="0" sz="1550" spc="125">
                <a:latin typeface="Times New Roman"/>
                <a:cs typeface="Times New Roman"/>
              </a:rPr>
              <a:t>wprowadzić </a:t>
            </a:r>
            <a:r>
              <a:rPr dirty="0" sz="1550" spc="75">
                <a:latin typeface="Times New Roman"/>
                <a:cs typeface="Times New Roman"/>
              </a:rPr>
              <a:t>wiele </a:t>
            </a:r>
            <a:r>
              <a:rPr dirty="0" sz="1550" spc="105">
                <a:latin typeface="Times New Roman"/>
                <a:cs typeface="Times New Roman"/>
              </a:rPr>
              <a:t>zmian, </a:t>
            </a:r>
            <a:r>
              <a:rPr dirty="0" sz="1550" spc="114">
                <a:latin typeface="Times New Roman"/>
                <a:cs typeface="Times New Roman"/>
              </a:rPr>
              <a:t>aby </a:t>
            </a:r>
            <a:r>
              <a:rPr dirty="0" sz="1550" spc="95">
                <a:latin typeface="Times New Roman"/>
                <a:cs typeface="Times New Roman"/>
              </a:rPr>
              <a:t>wzmocnić </a:t>
            </a:r>
            <a:r>
              <a:rPr dirty="0" sz="1550" spc="110">
                <a:latin typeface="Times New Roman"/>
                <a:cs typeface="Times New Roman"/>
              </a:rPr>
              <a:t>pogrążoną  </a:t>
            </a:r>
            <a:r>
              <a:rPr dirty="0" sz="1550" spc="195">
                <a:latin typeface="Times New Roman"/>
                <a:cs typeface="Times New Roman"/>
              </a:rPr>
              <a:t>w </a:t>
            </a:r>
            <a:r>
              <a:rPr dirty="0" sz="1550" spc="165">
                <a:latin typeface="Times New Roman"/>
                <a:cs typeface="Times New Roman"/>
              </a:rPr>
              <a:t>upadku </a:t>
            </a:r>
            <a:r>
              <a:rPr dirty="0" sz="1550" spc="75">
                <a:latin typeface="Times New Roman"/>
                <a:cs typeface="Times New Roman"/>
              </a:rPr>
              <a:t>Rzeczpospolitą. </a:t>
            </a:r>
            <a:r>
              <a:rPr dirty="0" sz="1550" spc="85">
                <a:latin typeface="Times New Roman"/>
                <a:cs typeface="Times New Roman"/>
              </a:rPr>
              <a:t>Zdołał </a:t>
            </a:r>
            <a:r>
              <a:rPr dirty="0" sz="1550" spc="114">
                <a:latin typeface="Times New Roman"/>
                <a:cs typeface="Times New Roman"/>
              </a:rPr>
              <a:t>przeprowadzić  </a:t>
            </a:r>
            <a:r>
              <a:rPr dirty="0" sz="1550" spc="80">
                <a:latin typeface="Times New Roman"/>
                <a:cs typeface="Times New Roman"/>
              </a:rPr>
              <a:t>reformę </a:t>
            </a:r>
            <a:r>
              <a:rPr dirty="0" sz="1550" spc="75">
                <a:latin typeface="Times New Roman"/>
                <a:cs typeface="Times New Roman"/>
              </a:rPr>
              <a:t>armii, </a:t>
            </a:r>
            <a:r>
              <a:rPr dirty="0" sz="1550" spc="114">
                <a:latin typeface="Times New Roman"/>
                <a:cs typeface="Times New Roman"/>
              </a:rPr>
              <a:t>utworzył </a:t>
            </a:r>
            <a:r>
              <a:rPr dirty="0" sz="1550" spc="65">
                <a:latin typeface="Times New Roman"/>
                <a:cs typeface="Times New Roman"/>
              </a:rPr>
              <a:t>komisję </a:t>
            </a:r>
            <a:r>
              <a:rPr dirty="0" sz="1550" spc="85">
                <a:latin typeface="Times New Roman"/>
                <a:cs typeface="Times New Roman"/>
              </a:rPr>
              <a:t>menniczą. </a:t>
            </a:r>
            <a:r>
              <a:rPr dirty="0" sz="1550" spc="40">
                <a:latin typeface="Times New Roman"/>
                <a:cs typeface="Times New Roman"/>
              </a:rPr>
              <a:t>Brał  </a:t>
            </a:r>
            <a:r>
              <a:rPr dirty="0" sz="1550" spc="130">
                <a:latin typeface="Times New Roman"/>
                <a:cs typeface="Times New Roman"/>
              </a:rPr>
              <a:t>aktywny </a:t>
            </a:r>
            <a:r>
              <a:rPr dirty="0" sz="1550" spc="114">
                <a:latin typeface="Times New Roman"/>
                <a:cs typeface="Times New Roman"/>
              </a:rPr>
              <a:t>udział </a:t>
            </a:r>
            <a:r>
              <a:rPr dirty="0" sz="1550" spc="195">
                <a:latin typeface="Times New Roman"/>
                <a:cs typeface="Times New Roman"/>
              </a:rPr>
              <a:t>w </a:t>
            </a:r>
            <a:r>
              <a:rPr dirty="0" sz="1550" spc="75">
                <a:latin typeface="Times New Roman"/>
                <a:cs typeface="Times New Roman"/>
              </a:rPr>
              <a:t>tajnych </a:t>
            </a:r>
            <a:r>
              <a:rPr dirty="0" sz="1550" spc="90">
                <a:latin typeface="Times New Roman"/>
                <a:cs typeface="Times New Roman"/>
              </a:rPr>
              <a:t>pracach </a:t>
            </a:r>
            <a:r>
              <a:rPr dirty="0" sz="1550" spc="145">
                <a:latin typeface="Times New Roman"/>
                <a:cs typeface="Times New Roman"/>
              </a:rPr>
              <a:t>nad </a:t>
            </a:r>
            <a:r>
              <a:rPr dirty="0" sz="1550" spc="65">
                <a:latin typeface="Times New Roman"/>
                <a:cs typeface="Times New Roman"/>
              </a:rPr>
              <a:t>Konstytucją </a:t>
            </a:r>
            <a:r>
              <a:rPr dirty="0" sz="1550" spc="10">
                <a:latin typeface="Times New Roman"/>
                <a:cs typeface="Times New Roman"/>
              </a:rPr>
              <a:t>3  </a:t>
            </a:r>
            <a:r>
              <a:rPr dirty="0" sz="1550" spc="85">
                <a:latin typeface="Times New Roman"/>
                <a:cs typeface="Times New Roman"/>
              </a:rPr>
              <a:t>maja. </a:t>
            </a:r>
            <a:r>
              <a:rPr dirty="0" sz="1550" spc="110">
                <a:latin typeface="Times New Roman"/>
                <a:cs typeface="Times New Roman"/>
              </a:rPr>
              <a:t>W </a:t>
            </a:r>
            <a:r>
              <a:rPr dirty="0" sz="1550" spc="114">
                <a:latin typeface="Times New Roman"/>
                <a:cs typeface="Times New Roman"/>
              </a:rPr>
              <a:t>znacznym </a:t>
            </a:r>
            <a:r>
              <a:rPr dirty="0" sz="1550" spc="100">
                <a:latin typeface="Times New Roman"/>
                <a:cs typeface="Times New Roman"/>
              </a:rPr>
              <a:t>stopniu </a:t>
            </a:r>
            <a:r>
              <a:rPr dirty="0" sz="1550" spc="120">
                <a:latin typeface="Times New Roman"/>
                <a:cs typeface="Times New Roman"/>
              </a:rPr>
              <a:t>wpłynął </a:t>
            </a:r>
            <a:r>
              <a:rPr dirty="0" sz="1550" spc="110">
                <a:latin typeface="Times New Roman"/>
                <a:cs typeface="Times New Roman"/>
              </a:rPr>
              <a:t>na </a:t>
            </a:r>
            <a:r>
              <a:rPr dirty="0" sz="1550" spc="100">
                <a:latin typeface="Times New Roman"/>
                <a:cs typeface="Times New Roman"/>
              </a:rPr>
              <a:t>gospodarczą  </a:t>
            </a:r>
            <a:r>
              <a:rPr dirty="0" sz="1550" spc="135">
                <a:latin typeface="Times New Roman"/>
                <a:cs typeface="Times New Roman"/>
              </a:rPr>
              <a:t>poprawę </a:t>
            </a:r>
            <a:r>
              <a:rPr dirty="0" sz="1550" spc="100">
                <a:latin typeface="Times New Roman"/>
                <a:cs typeface="Times New Roman"/>
              </a:rPr>
              <a:t>miast </a:t>
            </a:r>
            <a:r>
              <a:rPr dirty="0" sz="1550" spc="65">
                <a:latin typeface="Times New Roman"/>
                <a:cs typeface="Times New Roman"/>
              </a:rPr>
              <a:t>polskich, </a:t>
            </a:r>
            <a:r>
              <a:rPr dirty="0" sz="1550" spc="70">
                <a:latin typeface="Times New Roman"/>
                <a:cs typeface="Times New Roman"/>
              </a:rPr>
              <a:t>m.in. </a:t>
            </a:r>
            <a:r>
              <a:rPr dirty="0" sz="1550" spc="114">
                <a:latin typeface="Times New Roman"/>
                <a:cs typeface="Times New Roman"/>
              </a:rPr>
              <a:t>poprzez </a:t>
            </a:r>
            <a:r>
              <a:rPr dirty="0" sz="1550" spc="105">
                <a:latin typeface="Times New Roman"/>
                <a:cs typeface="Times New Roman"/>
              </a:rPr>
              <a:t>zakładanie  </a:t>
            </a:r>
            <a:r>
              <a:rPr dirty="0" sz="1550" spc="120">
                <a:latin typeface="Times New Roman"/>
                <a:cs typeface="Times New Roman"/>
              </a:rPr>
              <a:t>manufaktur. </a:t>
            </a:r>
            <a:r>
              <a:rPr dirty="0" sz="1550" spc="90">
                <a:latin typeface="Times New Roman"/>
                <a:cs typeface="Times New Roman"/>
              </a:rPr>
              <a:t>Zasłynął </a:t>
            </a:r>
            <a:r>
              <a:rPr dirty="0" sz="1550" spc="65">
                <a:latin typeface="Times New Roman"/>
                <a:cs typeface="Times New Roman"/>
              </a:rPr>
              <a:t>jako hojny </a:t>
            </a:r>
            <a:r>
              <a:rPr dirty="0" sz="1550" spc="90">
                <a:latin typeface="Times New Roman"/>
                <a:cs typeface="Times New Roman"/>
              </a:rPr>
              <a:t>mecenas </a:t>
            </a:r>
            <a:r>
              <a:rPr dirty="0" sz="1550" spc="105">
                <a:latin typeface="Times New Roman"/>
                <a:cs typeface="Times New Roman"/>
              </a:rPr>
              <a:t>kultury,  </a:t>
            </a:r>
            <a:r>
              <a:rPr dirty="0" sz="1550" spc="130">
                <a:latin typeface="Times New Roman"/>
                <a:cs typeface="Times New Roman"/>
              </a:rPr>
              <a:t>przebudował </a:t>
            </a:r>
            <a:r>
              <a:rPr dirty="0" sz="1550" spc="125">
                <a:latin typeface="Times New Roman"/>
                <a:cs typeface="Times New Roman"/>
              </a:rPr>
              <a:t>Zamek </a:t>
            </a:r>
            <a:r>
              <a:rPr dirty="0" sz="1550" spc="70">
                <a:latin typeface="Times New Roman"/>
                <a:cs typeface="Times New Roman"/>
              </a:rPr>
              <a:t>Królewski </a:t>
            </a:r>
            <a:r>
              <a:rPr dirty="0" sz="1550" spc="90">
                <a:latin typeface="Times New Roman"/>
                <a:cs typeface="Times New Roman"/>
              </a:rPr>
              <a:t>oraz </a:t>
            </a:r>
            <a:r>
              <a:rPr dirty="0" sz="1550" spc="145">
                <a:latin typeface="Times New Roman"/>
                <a:cs typeface="Times New Roman"/>
              </a:rPr>
              <a:t>wybudował  </a:t>
            </a:r>
            <a:r>
              <a:rPr dirty="0" sz="1550" spc="85">
                <a:latin typeface="Times New Roman"/>
                <a:cs typeface="Times New Roman"/>
              </a:rPr>
              <a:t>słynne </a:t>
            </a:r>
            <a:r>
              <a:rPr dirty="0" sz="1550" spc="70">
                <a:latin typeface="Times New Roman"/>
                <a:cs typeface="Times New Roman"/>
              </a:rPr>
              <a:t>Łazienki. </a:t>
            </a:r>
            <a:r>
              <a:rPr dirty="0" sz="1550" spc="100">
                <a:latin typeface="Times New Roman"/>
                <a:cs typeface="Times New Roman"/>
              </a:rPr>
              <a:t>Aby </a:t>
            </a:r>
            <a:r>
              <a:rPr dirty="0" sz="1550" spc="95">
                <a:latin typeface="Times New Roman"/>
                <a:cs typeface="Times New Roman"/>
              </a:rPr>
              <a:t>wzmocnić </a:t>
            </a:r>
            <a:r>
              <a:rPr dirty="0" sz="1550" spc="110">
                <a:latin typeface="Times New Roman"/>
                <a:cs typeface="Times New Roman"/>
              </a:rPr>
              <a:t>stan </a:t>
            </a:r>
            <a:r>
              <a:rPr dirty="0" sz="1550" spc="95">
                <a:latin typeface="Times New Roman"/>
                <a:cs typeface="Times New Roman"/>
              </a:rPr>
              <a:t>świadomości  </a:t>
            </a:r>
            <a:r>
              <a:rPr dirty="0" sz="1550" spc="75">
                <a:latin typeface="Times New Roman"/>
                <a:cs typeface="Times New Roman"/>
              </a:rPr>
              <a:t>obywatelskiej,</a:t>
            </a:r>
            <a:r>
              <a:rPr dirty="0" sz="1550" spc="30">
                <a:latin typeface="Times New Roman"/>
                <a:cs typeface="Times New Roman"/>
              </a:rPr>
              <a:t> </a:t>
            </a:r>
            <a:r>
              <a:rPr dirty="0" sz="1550" spc="100">
                <a:latin typeface="Times New Roman"/>
                <a:cs typeface="Times New Roman"/>
              </a:rPr>
              <a:t>z</a:t>
            </a:r>
            <a:r>
              <a:rPr dirty="0" sz="1550" spc="20">
                <a:latin typeface="Times New Roman"/>
                <a:cs typeface="Times New Roman"/>
              </a:rPr>
              <a:t> </a:t>
            </a:r>
            <a:r>
              <a:rPr dirty="0" sz="1550" spc="50">
                <a:latin typeface="Times New Roman"/>
                <a:cs typeface="Times New Roman"/>
              </a:rPr>
              <a:t>jego</a:t>
            </a:r>
            <a:r>
              <a:rPr dirty="0" sz="1550" spc="20">
                <a:latin typeface="Times New Roman"/>
                <a:cs typeface="Times New Roman"/>
              </a:rPr>
              <a:t> </a:t>
            </a:r>
            <a:r>
              <a:rPr dirty="0" sz="1550" spc="75">
                <a:latin typeface="Times New Roman"/>
                <a:cs typeface="Times New Roman"/>
              </a:rPr>
              <a:t>inicjatywy</a:t>
            </a:r>
            <a:r>
              <a:rPr dirty="0" sz="1550" spc="90">
                <a:latin typeface="Times New Roman"/>
                <a:cs typeface="Times New Roman"/>
              </a:rPr>
              <a:t> </a:t>
            </a:r>
            <a:r>
              <a:rPr dirty="0" sz="1550" spc="80">
                <a:latin typeface="Times New Roman"/>
                <a:cs typeface="Times New Roman"/>
              </a:rPr>
              <a:t>zaczęło</a:t>
            </a:r>
            <a:r>
              <a:rPr dirty="0" sz="1550" spc="15">
                <a:latin typeface="Times New Roman"/>
                <a:cs typeface="Times New Roman"/>
              </a:rPr>
              <a:t> </a:t>
            </a:r>
            <a:r>
              <a:rPr dirty="0" sz="1550" spc="130">
                <a:latin typeface="Times New Roman"/>
                <a:cs typeface="Times New Roman"/>
              </a:rPr>
              <a:t>ukazywać</a:t>
            </a:r>
            <a:r>
              <a:rPr dirty="0" sz="1550" spc="-105">
                <a:latin typeface="Times New Roman"/>
                <a:cs typeface="Times New Roman"/>
              </a:rPr>
              <a:t> </a:t>
            </a:r>
            <a:r>
              <a:rPr dirty="0" sz="1550" spc="50">
                <a:latin typeface="Times New Roman"/>
                <a:cs typeface="Times New Roman"/>
              </a:rPr>
              <a:t>się  </a:t>
            </a:r>
            <a:r>
              <a:rPr dirty="0" sz="1550" spc="95">
                <a:latin typeface="Times New Roman"/>
                <a:cs typeface="Times New Roman"/>
              </a:rPr>
              <a:t>czasopismo </a:t>
            </a:r>
            <a:r>
              <a:rPr dirty="0" sz="1550" spc="75">
                <a:latin typeface="Times New Roman"/>
                <a:cs typeface="Times New Roman"/>
              </a:rPr>
              <a:t>“Monitor”. </a:t>
            </a:r>
            <a:r>
              <a:rPr dirty="0" sz="1550" spc="30">
                <a:latin typeface="Times New Roman"/>
                <a:cs typeface="Times New Roman"/>
              </a:rPr>
              <a:t>Był </a:t>
            </a:r>
            <a:r>
              <a:rPr dirty="0" sz="1550" spc="80">
                <a:latin typeface="Times New Roman"/>
                <a:cs typeface="Times New Roman"/>
              </a:rPr>
              <a:t>człowiekiem </a:t>
            </a:r>
            <a:r>
              <a:rPr dirty="0" sz="1550" spc="95">
                <a:latin typeface="Times New Roman"/>
                <a:cs typeface="Times New Roman"/>
              </a:rPr>
              <a:t>niezwykle  </a:t>
            </a:r>
            <a:r>
              <a:rPr dirty="0" sz="1550" spc="100">
                <a:latin typeface="Times New Roman"/>
                <a:cs typeface="Times New Roman"/>
              </a:rPr>
              <a:t>wykształconym, </a:t>
            </a:r>
            <a:r>
              <a:rPr dirty="0" sz="1550" spc="105">
                <a:latin typeface="Times New Roman"/>
                <a:cs typeface="Times New Roman"/>
              </a:rPr>
              <a:t>pracowitym </a:t>
            </a:r>
            <a:r>
              <a:rPr dirty="0" sz="1550" spc="25">
                <a:latin typeface="Times New Roman"/>
                <a:cs typeface="Times New Roman"/>
              </a:rPr>
              <a:t>i </a:t>
            </a:r>
            <a:r>
              <a:rPr dirty="0" sz="1550" spc="85">
                <a:latin typeface="Times New Roman"/>
                <a:cs typeface="Times New Roman"/>
              </a:rPr>
              <a:t>inteligentnym. </a:t>
            </a:r>
            <a:r>
              <a:rPr dirty="0" sz="1550" spc="45">
                <a:latin typeface="Times New Roman"/>
                <a:cs typeface="Times New Roman"/>
              </a:rPr>
              <a:t>Jego  </a:t>
            </a:r>
            <a:r>
              <a:rPr dirty="0" sz="1550" spc="75">
                <a:latin typeface="Times New Roman"/>
                <a:cs typeface="Times New Roman"/>
              </a:rPr>
              <a:t>osoba </a:t>
            </a:r>
            <a:r>
              <a:rPr dirty="0" sz="1550" spc="130">
                <a:latin typeface="Times New Roman"/>
                <a:cs typeface="Times New Roman"/>
              </a:rPr>
              <a:t>budzi </a:t>
            </a:r>
            <a:r>
              <a:rPr dirty="0" sz="1550" spc="75">
                <a:latin typeface="Times New Roman"/>
                <a:cs typeface="Times New Roman"/>
              </a:rPr>
              <a:t>wiele </a:t>
            </a:r>
            <a:r>
              <a:rPr dirty="0" sz="1550" spc="70">
                <a:latin typeface="Times New Roman"/>
                <a:cs typeface="Times New Roman"/>
              </a:rPr>
              <a:t>kontrowersji, </a:t>
            </a:r>
            <a:r>
              <a:rPr dirty="0" sz="1550" spc="135">
                <a:latin typeface="Times New Roman"/>
                <a:cs typeface="Times New Roman"/>
              </a:rPr>
              <a:t>gdyż </a:t>
            </a:r>
            <a:r>
              <a:rPr dirty="0" sz="1550" spc="85">
                <a:latin typeface="Times New Roman"/>
                <a:cs typeface="Times New Roman"/>
              </a:rPr>
              <a:t>niektórzy </a:t>
            </a:r>
            <a:r>
              <a:rPr dirty="0" sz="1550" spc="65">
                <a:latin typeface="Times New Roman"/>
                <a:cs typeface="Times New Roman"/>
              </a:rPr>
              <a:t>nie  </a:t>
            </a:r>
            <a:r>
              <a:rPr dirty="0" sz="1550" spc="120">
                <a:latin typeface="Times New Roman"/>
                <a:cs typeface="Times New Roman"/>
              </a:rPr>
              <a:t>mogą </a:t>
            </a:r>
            <a:r>
              <a:rPr dirty="0" sz="1550" spc="195">
                <a:latin typeface="Times New Roman"/>
                <a:cs typeface="Times New Roman"/>
              </a:rPr>
              <a:t>mu </a:t>
            </a:r>
            <a:r>
              <a:rPr dirty="0" sz="1550" spc="105">
                <a:latin typeface="Times New Roman"/>
                <a:cs typeface="Times New Roman"/>
              </a:rPr>
              <a:t>wybaczyć podpisania </a:t>
            </a:r>
            <a:r>
              <a:rPr dirty="0" sz="1550" spc="130">
                <a:latin typeface="Times New Roman"/>
                <a:cs typeface="Times New Roman"/>
              </a:rPr>
              <a:t>aktu </a:t>
            </a:r>
            <a:r>
              <a:rPr dirty="0" sz="1550" spc="75">
                <a:latin typeface="Times New Roman"/>
                <a:cs typeface="Times New Roman"/>
              </a:rPr>
              <a:t>abdykacji.  </a:t>
            </a:r>
            <a:r>
              <a:rPr dirty="0" sz="1550" spc="90">
                <a:latin typeface="Times New Roman"/>
                <a:cs typeface="Times New Roman"/>
              </a:rPr>
              <a:t>Niektórzy </a:t>
            </a:r>
            <a:r>
              <a:rPr dirty="0" sz="1550" spc="110">
                <a:latin typeface="Times New Roman"/>
                <a:cs typeface="Times New Roman"/>
              </a:rPr>
              <a:t>uważają, </a:t>
            </a:r>
            <a:r>
              <a:rPr dirty="0" sz="1550" spc="100">
                <a:latin typeface="Times New Roman"/>
                <a:cs typeface="Times New Roman"/>
              </a:rPr>
              <a:t>że </a:t>
            </a:r>
            <a:r>
              <a:rPr dirty="0" sz="1550" spc="90">
                <a:latin typeface="Times New Roman"/>
                <a:cs typeface="Times New Roman"/>
              </a:rPr>
              <a:t>znacznie </a:t>
            </a:r>
            <a:r>
              <a:rPr dirty="0" sz="1550" spc="130">
                <a:latin typeface="Times New Roman"/>
                <a:cs typeface="Times New Roman"/>
              </a:rPr>
              <a:t>wyprzedzał </a:t>
            </a:r>
            <a:r>
              <a:rPr dirty="0" sz="1550" spc="75">
                <a:latin typeface="Times New Roman"/>
                <a:cs typeface="Times New Roman"/>
              </a:rPr>
              <a:t>swoją  </a:t>
            </a:r>
            <a:r>
              <a:rPr dirty="0" sz="1550" spc="80">
                <a:latin typeface="Times New Roman"/>
                <a:cs typeface="Times New Roman"/>
              </a:rPr>
              <a:t>epokę, </a:t>
            </a:r>
            <a:r>
              <a:rPr dirty="0" sz="1550" spc="70">
                <a:latin typeface="Times New Roman"/>
                <a:cs typeface="Times New Roman"/>
              </a:rPr>
              <a:t>inni </a:t>
            </a:r>
            <a:r>
              <a:rPr dirty="0" sz="1550" spc="110">
                <a:latin typeface="Times New Roman"/>
                <a:cs typeface="Times New Roman"/>
              </a:rPr>
              <a:t>zaś </a:t>
            </a:r>
            <a:r>
              <a:rPr dirty="0" sz="1550" spc="80">
                <a:latin typeface="Times New Roman"/>
                <a:cs typeface="Times New Roman"/>
              </a:rPr>
              <a:t>obwiniają </a:t>
            </a:r>
            <a:r>
              <a:rPr dirty="0" sz="1550" spc="100">
                <a:latin typeface="Times New Roman"/>
                <a:cs typeface="Times New Roman"/>
              </a:rPr>
              <a:t>go </a:t>
            </a:r>
            <a:r>
              <a:rPr dirty="0" sz="1550" spc="114">
                <a:latin typeface="Times New Roman"/>
                <a:cs typeface="Times New Roman"/>
              </a:rPr>
              <a:t>za </a:t>
            </a:r>
            <a:r>
              <a:rPr dirty="0" sz="1550" spc="145">
                <a:latin typeface="Times New Roman"/>
                <a:cs typeface="Times New Roman"/>
              </a:rPr>
              <a:t>upadek </a:t>
            </a:r>
            <a:r>
              <a:rPr dirty="0" sz="1550" spc="130">
                <a:latin typeface="Times New Roman"/>
                <a:cs typeface="Times New Roman"/>
              </a:rPr>
              <a:t>państwa  </a:t>
            </a:r>
            <a:r>
              <a:rPr dirty="0" sz="1550" spc="80">
                <a:latin typeface="Times New Roman"/>
                <a:cs typeface="Times New Roman"/>
              </a:rPr>
              <a:t>polskiego </a:t>
            </a:r>
            <a:r>
              <a:rPr dirty="0" sz="1550" spc="25">
                <a:latin typeface="Times New Roman"/>
                <a:cs typeface="Times New Roman"/>
              </a:rPr>
              <a:t>i </a:t>
            </a:r>
            <a:r>
              <a:rPr dirty="0" sz="1550" spc="120">
                <a:latin typeface="Times New Roman"/>
                <a:cs typeface="Times New Roman"/>
              </a:rPr>
              <a:t>uważają </a:t>
            </a:r>
            <a:r>
              <a:rPr dirty="0" sz="1550" spc="100">
                <a:latin typeface="Times New Roman"/>
                <a:cs typeface="Times New Roman"/>
              </a:rPr>
              <a:t>go </a:t>
            </a:r>
            <a:r>
              <a:rPr dirty="0" sz="1550" spc="114">
                <a:latin typeface="Times New Roman"/>
                <a:cs typeface="Times New Roman"/>
              </a:rPr>
              <a:t>za </a:t>
            </a:r>
            <a:r>
              <a:rPr dirty="0" sz="1550" spc="70">
                <a:latin typeface="Times New Roman"/>
                <a:cs typeface="Times New Roman"/>
              </a:rPr>
              <a:t>króla </a:t>
            </a:r>
            <a:r>
              <a:rPr dirty="0" sz="1550" spc="100">
                <a:latin typeface="Times New Roman"/>
                <a:cs typeface="Times New Roman"/>
              </a:rPr>
              <a:t>nieporadnego </a:t>
            </a:r>
            <a:r>
              <a:rPr dirty="0" sz="1550" spc="25">
                <a:latin typeface="Times New Roman"/>
                <a:cs typeface="Times New Roman"/>
              </a:rPr>
              <a:t>i  </a:t>
            </a:r>
            <a:r>
              <a:rPr dirty="0" sz="1550" spc="100">
                <a:latin typeface="Times New Roman"/>
                <a:cs typeface="Times New Roman"/>
              </a:rPr>
              <a:t>posłusznego </a:t>
            </a:r>
            <a:r>
              <a:rPr dirty="0" sz="1550" spc="65">
                <a:latin typeface="Times New Roman"/>
                <a:cs typeface="Times New Roman"/>
              </a:rPr>
              <a:t>carycy </a:t>
            </a:r>
            <a:r>
              <a:rPr dirty="0" sz="1550" spc="80">
                <a:latin typeface="Times New Roman"/>
                <a:cs typeface="Times New Roman"/>
              </a:rPr>
              <a:t>Katarzynie. Dopiero </a:t>
            </a:r>
            <a:r>
              <a:rPr dirty="0" sz="1550" spc="195">
                <a:latin typeface="Times New Roman"/>
                <a:cs typeface="Times New Roman"/>
              </a:rPr>
              <a:t>w </a:t>
            </a:r>
            <a:r>
              <a:rPr dirty="0" sz="1550" spc="80">
                <a:latin typeface="Times New Roman"/>
                <a:cs typeface="Times New Roman"/>
              </a:rPr>
              <a:t>latach </a:t>
            </a:r>
            <a:r>
              <a:rPr dirty="0" sz="1550" spc="30">
                <a:latin typeface="Times New Roman"/>
                <a:cs typeface="Times New Roman"/>
              </a:rPr>
              <a:t>90.  </a:t>
            </a:r>
            <a:r>
              <a:rPr dirty="0" sz="1550" spc="-70">
                <a:latin typeface="Times New Roman"/>
                <a:cs typeface="Times New Roman"/>
              </a:rPr>
              <a:t>XX </a:t>
            </a:r>
            <a:r>
              <a:rPr dirty="0" sz="1550" spc="105">
                <a:latin typeface="Times New Roman"/>
                <a:cs typeface="Times New Roman"/>
              </a:rPr>
              <a:t>wieku, </a:t>
            </a:r>
            <a:r>
              <a:rPr dirty="0" sz="1550" spc="50">
                <a:latin typeface="Times New Roman"/>
                <a:cs typeface="Times New Roman"/>
              </a:rPr>
              <a:t>jego </a:t>
            </a:r>
            <a:r>
              <a:rPr dirty="0" sz="1550" spc="85">
                <a:latin typeface="Times New Roman"/>
                <a:cs typeface="Times New Roman"/>
              </a:rPr>
              <a:t>szczątki </a:t>
            </a:r>
            <a:r>
              <a:rPr dirty="0" sz="1550" spc="80">
                <a:latin typeface="Times New Roman"/>
                <a:cs typeface="Times New Roman"/>
              </a:rPr>
              <a:t>zostały </a:t>
            </a:r>
            <a:r>
              <a:rPr dirty="0" sz="1550" spc="95">
                <a:latin typeface="Times New Roman"/>
                <a:cs typeface="Times New Roman"/>
              </a:rPr>
              <a:t>przewiezione </a:t>
            </a:r>
            <a:r>
              <a:rPr dirty="0" sz="1550" spc="140">
                <a:latin typeface="Times New Roman"/>
                <a:cs typeface="Times New Roman"/>
              </a:rPr>
              <a:t>do  </a:t>
            </a:r>
            <a:r>
              <a:rPr dirty="0" sz="1550" spc="90">
                <a:latin typeface="Times New Roman"/>
                <a:cs typeface="Times New Roman"/>
              </a:rPr>
              <a:t>kraju </a:t>
            </a:r>
            <a:r>
              <a:rPr dirty="0" sz="1550" spc="25">
                <a:latin typeface="Times New Roman"/>
                <a:cs typeface="Times New Roman"/>
              </a:rPr>
              <a:t>i </a:t>
            </a:r>
            <a:r>
              <a:rPr dirty="0" sz="1550" spc="70">
                <a:latin typeface="Times New Roman"/>
                <a:cs typeface="Times New Roman"/>
              </a:rPr>
              <a:t>uroczyście </a:t>
            </a:r>
            <a:r>
              <a:rPr dirty="0" sz="1550" spc="105">
                <a:latin typeface="Times New Roman"/>
                <a:cs typeface="Times New Roman"/>
              </a:rPr>
              <a:t>pochowane </a:t>
            </a:r>
            <a:r>
              <a:rPr dirty="0" sz="1550" spc="195">
                <a:latin typeface="Times New Roman"/>
                <a:cs typeface="Times New Roman"/>
              </a:rPr>
              <a:t>w </a:t>
            </a:r>
            <a:r>
              <a:rPr dirty="0" sz="1550" spc="105">
                <a:latin typeface="Times New Roman"/>
                <a:cs typeface="Times New Roman"/>
              </a:rPr>
              <a:t>podziemiach</a:t>
            </a:r>
            <a:r>
              <a:rPr dirty="0" sz="1550" spc="-55">
                <a:latin typeface="Times New Roman"/>
                <a:cs typeface="Times New Roman"/>
              </a:rPr>
              <a:t> </a:t>
            </a:r>
            <a:r>
              <a:rPr dirty="0" sz="1550" spc="110">
                <a:latin typeface="Times New Roman"/>
                <a:cs typeface="Times New Roman"/>
              </a:rPr>
              <a:t>katedry  </a:t>
            </a:r>
            <a:r>
              <a:rPr dirty="0" sz="1550" spc="100">
                <a:latin typeface="Times New Roman"/>
                <a:cs typeface="Times New Roman"/>
              </a:rPr>
              <a:t>św. </a:t>
            </a:r>
            <a:r>
              <a:rPr dirty="0" sz="1550" spc="65">
                <a:latin typeface="Times New Roman"/>
                <a:cs typeface="Times New Roman"/>
              </a:rPr>
              <a:t>Jana </a:t>
            </a:r>
            <a:r>
              <a:rPr dirty="0" sz="1550" spc="195">
                <a:latin typeface="Times New Roman"/>
                <a:cs typeface="Times New Roman"/>
              </a:rPr>
              <a:t>w</a:t>
            </a:r>
            <a:r>
              <a:rPr dirty="0" sz="1550" spc="-90">
                <a:latin typeface="Times New Roman"/>
                <a:cs typeface="Times New Roman"/>
              </a:rPr>
              <a:t> </a:t>
            </a:r>
            <a:r>
              <a:rPr dirty="0" sz="1550" spc="95">
                <a:latin typeface="Times New Roman"/>
                <a:cs typeface="Times New Roman"/>
              </a:rPr>
              <a:t>Warszawie.</a:t>
            </a:r>
            <a:endParaRPr sz="1550">
              <a:latin typeface="Times New Roman"/>
              <a:cs typeface="Times New Roman"/>
            </a:endParaRPr>
          </a:p>
          <a:p>
            <a:pPr marL="2948305">
              <a:lnSpc>
                <a:spcPct val="100000"/>
              </a:lnSpc>
              <a:spcBef>
                <a:spcPts val="545"/>
              </a:spcBef>
            </a:pPr>
            <a:r>
              <a:rPr dirty="0" sz="1100" spc="60">
                <a:latin typeface="Times New Roman"/>
                <a:cs typeface="Times New Roman"/>
              </a:rPr>
              <a:t>Stanisław </a:t>
            </a:r>
            <a:r>
              <a:rPr dirty="0" sz="1100" spc="80">
                <a:latin typeface="Times New Roman"/>
                <a:cs typeface="Times New Roman"/>
              </a:rPr>
              <a:t>August</a:t>
            </a:r>
            <a:r>
              <a:rPr dirty="0" sz="1100" spc="-180">
                <a:latin typeface="Times New Roman"/>
                <a:cs typeface="Times New Roman"/>
              </a:rPr>
              <a:t> </a:t>
            </a:r>
            <a:r>
              <a:rPr dirty="0" sz="1100" spc="60">
                <a:latin typeface="Times New Roman"/>
                <a:cs typeface="Times New Roman"/>
              </a:rPr>
              <a:t>Poniatowski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95925" y="0"/>
            <a:ext cx="6696075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8965"/>
            <a:ext cx="896493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204"/>
              <a:t>Najważniejsze </a:t>
            </a:r>
            <a:r>
              <a:rPr dirty="0" spc="215"/>
              <a:t>założenia</a:t>
            </a:r>
            <a:r>
              <a:rPr dirty="0" spc="-650"/>
              <a:t> </a:t>
            </a:r>
            <a:r>
              <a:rPr dirty="0" spc="185"/>
              <a:t>konstytucji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65680"/>
            <a:ext cx="10309225" cy="4871085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241300" marR="395605" indent="-229235">
              <a:lnSpc>
                <a:spcPct val="80600"/>
              </a:lnSpc>
              <a:spcBef>
                <a:spcPts val="735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 spc="110">
                <a:latin typeface="Times New Roman"/>
                <a:cs typeface="Times New Roman"/>
              </a:rPr>
              <a:t>Polska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114">
                <a:latin typeface="Times New Roman"/>
                <a:cs typeface="Times New Roman"/>
              </a:rPr>
              <a:t>stała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 spc="75">
                <a:latin typeface="Times New Roman"/>
                <a:cs typeface="Times New Roman"/>
              </a:rPr>
              <a:t>się</a:t>
            </a:r>
            <a:r>
              <a:rPr dirty="0" sz="2600" spc="-40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monarchią</a:t>
            </a:r>
            <a:r>
              <a:rPr dirty="0" sz="2600" spc="-165">
                <a:latin typeface="Times New Roman"/>
                <a:cs typeface="Times New Roman"/>
              </a:rPr>
              <a:t> </a:t>
            </a:r>
            <a:r>
              <a:rPr dirty="0" sz="2600" spc="114">
                <a:latin typeface="Times New Roman"/>
                <a:cs typeface="Times New Roman"/>
              </a:rPr>
              <a:t>konstytucyjną</a:t>
            </a:r>
            <a:r>
              <a:rPr dirty="0" sz="2600" spc="50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r>
              <a:rPr dirty="0" sz="2600" spc="10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monarchią</a:t>
            </a:r>
            <a:r>
              <a:rPr dirty="0" sz="2600" spc="-90">
                <a:latin typeface="Times New Roman"/>
                <a:cs typeface="Times New Roman"/>
              </a:rPr>
              <a:t> </a:t>
            </a:r>
            <a:r>
              <a:rPr dirty="0" sz="2600" spc="150">
                <a:latin typeface="Times New Roman"/>
                <a:cs typeface="Times New Roman"/>
              </a:rPr>
              <a:t>dziedziczną  </a:t>
            </a:r>
            <a:r>
              <a:rPr dirty="0" sz="2600" spc="130">
                <a:latin typeface="Times New Roman"/>
                <a:cs typeface="Times New Roman"/>
              </a:rPr>
              <a:t>(tron </a:t>
            </a:r>
            <a:r>
              <a:rPr dirty="0" sz="2600" spc="200">
                <a:latin typeface="Times New Roman"/>
                <a:cs typeface="Times New Roman"/>
              </a:rPr>
              <a:t>po </a:t>
            </a:r>
            <a:r>
              <a:rPr dirty="0" sz="2600" spc="114">
                <a:latin typeface="Times New Roman"/>
                <a:cs typeface="Times New Roman"/>
              </a:rPr>
              <a:t>śmierci Stanisława </a:t>
            </a:r>
            <a:r>
              <a:rPr dirty="0" sz="2600" spc="165">
                <a:latin typeface="Times New Roman"/>
                <a:cs typeface="Times New Roman"/>
              </a:rPr>
              <a:t>Augusta </a:t>
            </a:r>
            <a:r>
              <a:rPr dirty="0" sz="2600" spc="95">
                <a:latin typeface="Times New Roman"/>
                <a:cs typeface="Times New Roman"/>
              </a:rPr>
              <a:t>był </a:t>
            </a:r>
            <a:r>
              <a:rPr dirty="0" sz="2600" spc="150">
                <a:latin typeface="Times New Roman"/>
                <a:cs typeface="Times New Roman"/>
              </a:rPr>
              <a:t>dziedziczny </a:t>
            </a:r>
            <a:r>
              <a:rPr dirty="0" sz="2600" spc="310">
                <a:latin typeface="Times New Roman"/>
                <a:cs typeface="Times New Roman"/>
              </a:rPr>
              <a:t>w </a:t>
            </a:r>
            <a:r>
              <a:rPr dirty="0" sz="2600" spc="130">
                <a:latin typeface="Times New Roman"/>
                <a:cs typeface="Times New Roman"/>
              </a:rPr>
              <a:t>dynastii  </a:t>
            </a:r>
            <a:r>
              <a:rPr dirty="0" sz="2600" spc="114">
                <a:latin typeface="Times New Roman"/>
                <a:cs typeface="Times New Roman"/>
              </a:rPr>
              <a:t>Wettinów).</a:t>
            </a:r>
            <a:endParaRPr sz="2600">
              <a:latin typeface="Times New Roman"/>
              <a:cs typeface="Times New Roman"/>
            </a:endParaRPr>
          </a:p>
          <a:p>
            <a:pPr marL="241300" marR="464184" indent="-229235">
              <a:lnSpc>
                <a:spcPct val="79400"/>
              </a:lnSpc>
              <a:spcBef>
                <a:spcPts val="975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 spc="195">
                <a:latin typeface="Times New Roman"/>
                <a:cs typeface="Times New Roman"/>
              </a:rPr>
              <a:t>Wprowadzony</a:t>
            </a:r>
            <a:r>
              <a:rPr dirty="0" sz="2600" spc="-165">
                <a:latin typeface="Times New Roman"/>
                <a:cs typeface="Times New Roman"/>
              </a:rPr>
              <a:t> </a:t>
            </a:r>
            <a:r>
              <a:rPr dirty="0" sz="2600" spc="120">
                <a:latin typeface="Times New Roman"/>
                <a:cs typeface="Times New Roman"/>
              </a:rPr>
              <a:t>został</a:t>
            </a:r>
            <a:r>
              <a:rPr dirty="0" sz="2600" spc="-145">
                <a:latin typeface="Times New Roman"/>
                <a:cs typeface="Times New Roman"/>
              </a:rPr>
              <a:t> </a:t>
            </a:r>
            <a:r>
              <a:rPr dirty="0" sz="2600" spc="125">
                <a:latin typeface="Times New Roman"/>
                <a:cs typeface="Times New Roman"/>
              </a:rPr>
              <a:t>trójpodział</a:t>
            </a:r>
            <a:r>
              <a:rPr dirty="0" sz="2600" spc="-70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władzy.</a:t>
            </a:r>
            <a:r>
              <a:rPr dirty="0" sz="2600" spc="35">
                <a:latin typeface="Times New Roman"/>
                <a:cs typeface="Times New Roman"/>
              </a:rPr>
              <a:t> </a:t>
            </a:r>
            <a:r>
              <a:rPr dirty="0" sz="2600" spc="15">
                <a:latin typeface="Arial"/>
                <a:cs typeface="Arial"/>
              </a:rPr>
              <a:t>●</a:t>
            </a:r>
            <a:r>
              <a:rPr dirty="0" sz="2600" spc="-135">
                <a:latin typeface="Arial"/>
                <a:cs typeface="Arial"/>
              </a:rPr>
              <a:t> </a:t>
            </a:r>
            <a:r>
              <a:rPr dirty="0" sz="2600" spc="160">
                <a:latin typeface="Times New Roman"/>
                <a:cs typeface="Times New Roman"/>
              </a:rPr>
              <a:t>Władzę</a:t>
            </a:r>
            <a:r>
              <a:rPr dirty="0" sz="2600" spc="-105">
                <a:latin typeface="Times New Roman"/>
                <a:cs typeface="Times New Roman"/>
              </a:rPr>
              <a:t> </a:t>
            </a:r>
            <a:r>
              <a:rPr dirty="0" sz="2600" spc="175">
                <a:latin typeface="Times New Roman"/>
                <a:cs typeface="Times New Roman"/>
              </a:rPr>
              <a:t>wykonawczą  </a:t>
            </a:r>
            <a:r>
              <a:rPr dirty="0" sz="2600" spc="185">
                <a:latin typeface="Times New Roman"/>
                <a:cs typeface="Times New Roman"/>
              </a:rPr>
              <a:t>sprawował</a:t>
            </a:r>
            <a:r>
              <a:rPr dirty="0" sz="2600" spc="-225">
                <a:latin typeface="Times New Roman"/>
                <a:cs typeface="Times New Roman"/>
              </a:rPr>
              <a:t> </a:t>
            </a:r>
            <a:r>
              <a:rPr dirty="0" sz="2600" spc="114">
                <a:latin typeface="Times New Roman"/>
                <a:cs typeface="Times New Roman"/>
              </a:rPr>
              <a:t>król</a:t>
            </a:r>
            <a:r>
              <a:rPr dirty="0" sz="2600" spc="5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r>
              <a:rPr dirty="0" sz="2600" spc="5">
                <a:latin typeface="Times New Roman"/>
                <a:cs typeface="Times New Roman"/>
              </a:rPr>
              <a:t> </a:t>
            </a:r>
            <a:r>
              <a:rPr dirty="0" sz="2600" spc="215">
                <a:latin typeface="Times New Roman"/>
                <a:cs typeface="Times New Roman"/>
              </a:rPr>
              <a:t>rząd</a:t>
            </a:r>
            <a:r>
              <a:rPr dirty="0" sz="2600" spc="-114">
                <a:latin typeface="Times New Roman"/>
                <a:cs typeface="Times New Roman"/>
              </a:rPr>
              <a:t> </a:t>
            </a:r>
            <a:r>
              <a:rPr dirty="0" sz="2600" spc="10">
                <a:latin typeface="Times New Roman"/>
                <a:cs typeface="Times New Roman"/>
              </a:rPr>
              <a:t>-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105">
                <a:latin typeface="Times New Roman"/>
                <a:cs typeface="Times New Roman"/>
              </a:rPr>
              <a:t>Straż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160">
                <a:latin typeface="Times New Roman"/>
                <a:cs typeface="Times New Roman"/>
              </a:rPr>
              <a:t>Praw.</a:t>
            </a:r>
            <a:endParaRPr sz="2600">
              <a:latin typeface="Times New Roman"/>
              <a:cs typeface="Times New Roman"/>
            </a:endParaRPr>
          </a:p>
          <a:p>
            <a:pPr marL="241300" indent="-229235">
              <a:lnSpc>
                <a:spcPts val="2800"/>
              </a:lnSpc>
              <a:spcBef>
                <a:spcPts val="409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600" spc="155">
                <a:latin typeface="Times New Roman"/>
                <a:cs typeface="Times New Roman"/>
              </a:rPr>
              <a:t>Władzę</a:t>
            </a:r>
            <a:r>
              <a:rPr dirty="0" sz="2600" spc="-120">
                <a:latin typeface="Times New Roman"/>
                <a:cs typeface="Times New Roman"/>
              </a:rPr>
              <a:t> </a:t>
            </a:r>
            <a:r>
              <a:rPr dirty="0" sz="2600" spc="185">
                <a:latin typeface="Times New Roman"/>
                <a:cs typeface="Times New Roman"/>
              </a:rPr>
              <a:t>ustawodawczą</a:t>
            </a:r>
            <a:r>
              <a:rPr dirty="0" sz="2600" spc="-240">
                <a:latin typeface="Times New Roman"/>
                <a:cs typeface="Times New Roman"/>
              </a:rPr>
              <a:t> </a:t>
            </a:r>
            <a:r>
              <a:rPr dirty="0" sz="2600" spc="110">
                <a:latin typeface="Times New Roman"/>
                <a:cs typeface="Times New Roman"/>
              </a:rPr>
              <a:t>pełnił</a:t>
            </a:r>
            <a:r>
              <a:rPr dirty="0" sz="2600" spc="5">
                <a:latin typeface="Times New Roman"/>
                <a:cs typeface="Times New Roman"/>
              </a:rPr>
              <a:t> </a:t>
            </a:r>
            <a:r>
              <a:rPr dirty="0" sz="2600" spc="195">
                <a:latin typeface="Times New Roman"/>
                <a:cs typeface="Times New Roman"/>
              </a:rPr>
              <a:t>dwuizbowy</a:t>
            </a:r>
            <a:r>
              <a:rPr dirty="0" sz="2600" spc="-95">
                <a:latin typeface="Times New Roman"/>
                <a:cs typeface="Times New Roman"/>
              </a:rPr>
              <a:t> </a:t>
            </a:r>
            <a:r>
              <a:rPr dirty="0" sz="2600" spc="80">
                <a:latin typeface="Times New Roman"/>
                <a:cs typeface="Times New Roman"/>
              </a:rPr>
              <a:t>sejm,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135">
                <a:latin typeface="Times New Roman"/>
                <a:cs typeface="Times New Roman"/>
              </a:rPr>
              <a:t>składał</a:t>
            </a:r>
            <a:r>
              <a:rPr dirty="0" sz="2600" spc="-140">
                <a:latin typeface="Times New Roman"/>
                <a:cs typeface="Times New Roman"/>
              </a:rPr>
              <a:t> </a:t>
            </a:r>
            <a:r>
              <a:rPr dirty="0" sz="2600" spc="75">
                <a:latin typeface="Times New Roman"/>
                <a:cs typeface="Times New Roman"/>
              </a:rPr>
              <a:t>się</a:t>
            </a:r>
            <a:r>
              <a:rPr dirty="0" sz="2600" spc="35">
                <a:latin typeface="Times New Roman"/>
                <a:cs typeface="Times New Roman"/>
              </a:rPr>
              <a:t> </a:t>
            </a:r>
            <a:r>
              <a:rPr dirty="0" sz="2600" spc="160">
                <a:latin typeface="Times New Roman"/>
                <a:cs typeface="Times New Roman"/>
              </a:rPr>
              <a:t>z</a:t>
            </a:r>
            <a:r>
              <a:rPr dirty="0" sz="2600" spc="-25">
                <a:latin typeface="Times New Roman"/>
                <a:cs typeface="Times New Roman"/>
              </a:rPr>
              <a:t> </a:t>
            </a:r>
            <a:r>
              <a:rPr dirty="0" sz="2600" spc="165">
                <a:latin typeface="Times New Roman"/>
                <a:cs typeface="Times New Roman"/>
              </a:rPr>
              <a:t>senatu</a:t>
            </a:r>
            <a:r>
              <a:rPr dirty="0" sz="2600" spc="-135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endParaRPr sz="2600">
              <a:latin typeface="Times New Roman"/>
              <a:cs typeface="Times New Roman"/>
            </a:endParaRPr>
          </a:p>
          <a:p>
            <a:pPr marL="241300">
              <a:lnSpc>
                <a:spcPts val="2800"/>
              </a:lnSpc>
            </a:pPr>
            <a:r>
              <a:rPr dirty="0" sz="2600" spc="120">
                <a:latin typeface="Times New Roman"/>
                <a:cs typeface="Times New Roman"/>
              </a:rPr>
              <a:t>izby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80">
                <a:latin typeface="Times New Roman"/>
                <a:cs typeface="Times New Roman"/>
              </a:rPr>
              <a:t>poselskiej.</a:t>
            </a:r>
            <a:endParaRPr sz="2600">
              <a:latin typeface="Times New Roman"/>
              <a:cs typeface="Times New Roman"/>
            </a:endParaRPr>
          </a:p>
          <a:p>
            <a:pPr marL="241300" marR="333375" indent="-229235">
              <a:lnSpc>
                <a:spcPct val="79400"/>
              </a:lnSpc>
              <a:spcBef>
                <a:spcPts val="1055"/>
              </a:spcBef>
              <a:buFont typeface="Arial"/>
              <a:buChar char="•"/>
              <a:tabLst>
                <a:tab pos="327025" algn="l"/>
                <a:tab pos="327660" algn="l"/>
              </a:tabLst>
            </a:pPr>
            <a:r>
              <a:rPr dirty="0"/>
              <a:t>	</a:t>
            </a:r>
            <a:r>
              <a:rPr dirty="0" sz="2600" spc="180">
                <a:latin typeface="Times New Roman"/>
                <a:cs typeface="Times New Roman"/>
              </a:rPr>
              <a:t>Dwuizbowy</a:t>
            </a:r>
            <a:r>
              <a:rPr dirty="0" sz="2600" spc="-90">
                <a:latin typeface="Times New Roman"/>
                <a:cs typeface="Times New Roman"/>
              </a:rPr>
              <a:t> </a:t>
            </a:r>
            <a:r>
              <a:rPr dirty="0" sz="2600" spc="95">
                <a:latin typeface="Times New Roman"/>
                <a:cs typeface="Times New Roman"/>
              </a:rPr>
              <a:t>sejm</a:t>
            </a:r>
            <a:r>
              <a:rPr dirty="0" sz="2600" spc="-114">
                <a:latin typeface="Times New Roman"/>
                <a:cs typeface="Times New Roman"/>
              </a:rPr>
              <a:t> </a:t>
            </a:r>
            <a:r>
              <a:rPr dirty="0" sz="2600" spc="95">
                <a:latin typeface="Times New Roman"/>
                <a:cs typeface="Times New Roman"/>
              </a:rPr>
              <a:t>był</a:t>
            </a:r>
            <a:r>
              <a:rPr dirty="0" sz="2600" spc="80">
                <a:latin typeface="Times New Roman"/>
                <a:cs typeface="Times New Roman"/>
              </a:rPr>
              <a:t> </a:t>
            </a:r>
            <a:r>
              <a:rPr dirty="0" sz="2600" spc="155">
                <a:latin typeface="Times New Roman"/>
                <a:cs typeface="Times New Roman"/>
              </a:rPr>
              <a:t>wybierany</a:t>
            </a:r>
            <a:r>
              <a:rPr dirty="0" sz="2600" spc="-85">
                <a:latin typeface="Times New Roman"/>
                <a:cs typeface="Times New Roman"/>
              </a:rPr>
              <a:t> </a:t>
            </a:r>
            <a:r>
              <a:rPr dirty="0" sz="2600" spc="175">
                <a:latin typeface="Times New Roman"/>
                <a:cs typeface="Times New Roman"/>
              </a:rPr>
              <a:t>na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 spc="160">
                <a:latin typeface="Times New Roman"/>
                <a:cs typeface="Times New Roman"/>
              </a:rPr>
              <a:t>dwuletnią</a:t>
            </a:r>
            <a:r>
              <a:rPr dirty="0" sz="2600" spc="55">
                <a:latin typeface="Times New Roman"/>
                <a:cs typeface="Times New Roman"/>
              </a:rPr>
              <a:t> </a:t>
            </a:r>
            <a:r>
              <a:rPr dirty="0" sz="2600" spc="110">
                <a:latin typeface="Times New Roman"/>
                <a:cs typeface="Times New Roman"/>
              </a:rPr>
              <a:t>kadencję</a:t>
            </a:r>
            <a:r>
              <a:rPr dirty="0" sz="2600" spc="-110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r>
              <a:rPr dirty="0" sz="2600" spc="10">
                <a:latin typeface="Times New Roman"/>
                <a:cs typeface="Times New Roman"/>
              </a:rPr>
              <a:t> </a:t>
            </a:r>
            <a:r>
              <a:rPr dirty="0" sz="2600" spc="140">
                <a:latin typeface="Times New Roman"/>
                <a:cs typeface="Times New Roman"/>
              </a:rPr>
              <a:t>miał</a:t>
            </a:r>
            <a:r>
              <a:rPr dirty="0" sz="2600" spc="-70">
                <a:latin typeface="Times New Roman"/>
                <a:cs typeface="Times New Roman"/>
              </a:rPr>
              <a:t> </a:t>
            </a:r>
            <a:r>
              <a:rPr dirty="0" sz="2600" spc="85">
                <a:latin typeface="Times New Roman"/>
                <a:cs typeface="Times New Roman"/>
              </a:rPr>
              <a:t>być  </a:t>
            </a:r>
            <a:r>
              <a:rPr dirty="0" sz="2600" spc="150">
                <a:latin typeface="Times New Roman"/>
                <a:cs typeface="Times New Roman"/>
              </a:rPr>
              <a:t>gotowy </a:t>
            </a:r>
            <a:r>
              <a:rPr dirty="0" sz="2600" spc="200">
                <a:latin typeface="Times New Roman"/>
                <a:cs typeface="Times New Roman"/>
              </a:rPr>
              <a:t>do </a:t>
            </a:r>
            <a:r>
              <a:rPr dirty="0" sz="2600" spc="145">
                <a:latin typeface="Times New Roman"/>
                <a:cs typeface="Times New Roman"/>
              </a:rPr>
              <a:t>zebrania </a:t>
            </a:r>
            <a:r>
              <a:rPr dirty="0" sz="2600" spc="75">
                <a:latin typeface="Times New Roman"/>
                <a:cs typeface="Times New Roman"/>
              </a:rPr>
              <a:t>się </a:t>
            </a:r>
            <a:r>
              <a:rPr dirty="0" sz="2600" spc="310">
                <a:latin typeface="Times New Roman"/>
                <a:cs typeface="Times New Roman"/>
              </a:rPr>
              <a:t>w </a:t>
            </a:r>
            <a:r>
              <a:rPr dirty="0" sz="2600" spc="125">
                <a:latin typeface="Times New Roman"/>
                <a:cs typeface="Times New Roman"/>
              </a:rPr>
              <a:t>każdej </a:t>
            </a:r>
            <a:r>
              <a:rPr dirty="0" sz="2600" spc="135">
                <a:latin typeface="Times New Roman"/>
                <a:cs typeface="Times New Roman"/>
              </a:rPr>
              <a:t>nadzwyczajnej </a:t>
            </a:r>
            <a:r>
              <a:rPr dirty="0" sz="2600" spc="80">
                <a:latin typeface="Times New Roman"/>
                <a:cs typeface="Times New Roman"/>
              </a:rPr>
              <a:t>sytuacji. </a:t>
            </a:r>
            <a:r>
              <a:rPr dirty="0" sz="2600" spc="15">
                <a:latin typeface="Arial"/>
                <a:cs typeface="Arial"/>
              </a:rPr>
              <a:t>●  </a:t>
            </a:r>
            <a:r>
              <a:rPr dirty="0" sz="2600" spc="114">
                <a:latin typeface="Times New Roman"/>
                <a:cs typeface="Times New Roman"/>
              </a:rPr>
              <a:t>Zniesiono </a:t>
            </a:r>
            <a:r>
              <a:rPr dirty="0" sz="2600" spc="145">
                <a:latin typeface="Times New Roman"/>
                <a:cs typeface="Times New Roman"/>
              </a:rPr>
              <a:t>liberum </a:t>
            </a:r>
            <a:r>
              <a:rPr dirty="0" sz="2600" spc="135">
                <a:latin typeface="Times New Roman"/>
                <a:cs typeface="Times New Roman"/>
              </a:rPr>
              <a:t>veto</a:t>
            </a:r>
            <a:r>
              <a:rPr dirty="0" sz="2600" spc="-400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 </a:t>
            </a:r>
            <a:r>
              <a:rPr dirty="0" sz="2600" spc="105">
                <a:latin typeface="Times New Roman"/>
                <a:cs typeface="Times New Roman"/>
              </a:rPr>
              <a:t>konfederacje.</a:t>
            </a:r>
            <a:endParaRPr sz="2600">
              <a:latin typeface="Times New Roman"/>
              <a:cs typeface="Times New Roman"/>
            </a:endParaRPr>
          </a:p>
          <a:p>
            <a:pPr marL="327025" indent="-314960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327025" algn="l"/>
                <a:tab pos="327660" algn="l"/>
              </a:tabLst>
            </a:pPr>
            <a:r>
              <a:rPr dirty="0" sz="2600" spc="195">
                <a:latin typeface="Times New Roman"/>
                <a:cs typeface="Times New Roman"/>
              </a:rPr>
              <a:t>Wprowadzono</a:t>
            </a:r>
            <a:r>
              <a:rPr dirty="0" sz="2600" spc="-220">
                <a:latin typeface="Times New Roman"/>
                <a:cs typeface="Times New Roman"/>
              </a:rPr>
              <a:t> </a:t>
            </a:r>
            <a:r>
              <a:rPr dirty="0" sz="2600" spc="215">
                <a:latin typeface="Times New Roman"/>
                <a:cs typeface="Times New Roman"/>
              </a:rPr>
              <a:t>prawo</a:t>
            </a:r>
            <a:r>
              <a:rPr dirty="0" sz="2600" spc="-65">
                <a:latin typeface="Times New Roman"/>
                <a:cs typeface="Times New Roman"/>
              </a:rPr>
              <a:t> </a:t>
            </a:r>
            <a:r>
              <a:rPr dirty="0" sz="2600" spc="135">
                <a:latin typeface="Times New Roman"/>
                <a:cs typeface="Times New Roman"/>
              </a:rPr>
              <a:t>o</a:t>
            </a:r>
            <a:r>
              <a:rPr dirty="0" sz="2600" spc="-65">
                <a:latin typeface="Times New Roman"/>
                <a:cs typeface="Times New Roman"/>
              </a:rPr>
              <a:t> </a:t>
            </a:r>
            <a:r>
              <a:rPr dirty="0" sz="2600" spc="125">
                <a:latin typeface="Times New Roman"/>
                <a:cs typeface="Times New Roman"/>
              </a:rPr>
              <a:t>miastach.</a:t>
            </a:r>
            <a:endParaRPr sz="2600">
              <a:latin typeface="Times New Roman"/>
              <a:cs typeface="Times New Roman"/>
            </a:endParaRPr>
          </a:p>
          <a:p>
            <a:pPr marL="327025" indent="-314960">
              <a:lnSpc>
                <a:spcPts val="2800"/>
              </a:lnSpc>
              <a:spcBef>
                <a:spcPts val="409"/>
              </a:spcBef>
              <a:buFont typeface="Arial"/>
              <a:buChar char="•"/>
              <a:tabLst>
                <a:tab pos="327025" algn="l"/>
                <a:tab pos="327660" algn="l"/>
              </a:tabLst>
            </a:pPr>
            <a:r>
              <a:rPr dirty="0" sz="2600" spc="140">
                <a:latin typeface="Times New Roman"/>
                <a:cs typeface="Times New Roman"/>
              </a:rPr>
              <a:t>Nie</a:t>
            </a:r>
            <a:r>
              <a:rPr dirty="0" sz="2600" spc="-40">
                <a:latin typeface="Times New Roman"/>
                <a:cs typeface="Times New Roman"/>
              </a:rPr>
              <a:t> </a:t>
            </a:r>
            <a:r>
              <a:rPr dirty="0" sz="2600" spc="120">
                <a:latin typeface="Times New Roman"/>
                <a:cs typeface="Times New Roman"/>
              </a:rPr>
              <a:t>zniesiono</a:t>
            </a:r>
            <a:r>
              <a:rPr dirty="0" sz="2600" spc="-65">
                <a:latin typeface="Times New Roman"/>
                <a:cs typeface="Times New Roman"/>
              </a:rPr>
              <a:t> </a:t>
            </a:r>
            <a:r>
              <a:rPr dirty="0" sz="2600" spc="170">
                <a:latin typeface="Times New Roman"/>
                <a:cs typeface="Times New Roman"/>
              </a:rPr>
              <a:t>podziału</a:t>
            </a:r>
            <a:r>
              <a:rPr dirty="0" sz="2600" spc="-135">
                <a:latin typeface="Times New Roman"/>
                <a:cs typeface="Times New Roman"/>
              </a:rPr>
              <a:t> </a:t>
            </a:r>
            <a:r>
              <a:rPr dirty="0" sz="2600" spc="175">
                <a:latin typeface="Times New Roman"/>
                <a:cs typeface="Times New Roman"/>
              </a:rPr>
              <a:t>na</a:t>
            </a:r>
            <a:r>
              <a:rPr dirty="0" sz="2600" spc="55">
                <a:latin typeface="Times New Roman"/>
                <a:cs typeface="Times New Roman"/>
              </a:rPr>
              <a:t> </a:t>
            </a:r>
            <a:r>
              <a:rPr dirty="0" sz="2600" spc="150">
                <a:latin typeface="Times New Roman"/>
                <a:cs typeface="Times New Roman"/>
              </a:rPr>
              <a:t>stany</a:t>
            </a:r>
            <a:r>
              <a:rPr dirty="0" sz="2600" spc="-90">
                <a:latin typeface="Times New Roman"/>
                <a:cs typeface="Times New Roman"/>
              </a:rPr>
              <a:t> </a:t>
            </a:r>
            <a:r>
              <a:rPr dirty="0" sz="2600" spc="40">
                <a:latin typeface="Times New Roman"/>
                <a:cs typeface="Times New Roman"/>
              </a:rPr>
              <a:t>i</a:t>
            </a:r>
            <a:r>
              <a:rPr dirty="0" sz="2600" spc="5">
                <a:latin typeface="Times New Roman"/>
                <a:cs typeface="Times New Roman"/>
              </a:rPr>
              <a:t> </a:t>
            </a:r>
            <a:r>
              <a:rPr dirty="0" sz="2600" spc="105">
                <a:latin typeface="Times New Roman"/>
                <a:cs typeface="Times New Roman"/>
              </a:rPr>
              <a:t>nie</a:t>
            </a:r>
            <a:r>
              <a:rPr dirty="0" sz="2600" spc="40">
                <a:latin typeface="Times New Roman"/>
                <a:cs typeface="Times New Roman"/>
              </a:rPr>
              <a:t> </a:t>
            </a:r>
            <a:r>
              <a:rPr dirty="0" sz="2600" spc="204">
                <a:latin typeface="Times New Roman"/>
                <a:cs typeface="Times New Roman"/>
              </a:rPr>
              <a:t>wprowadzono</a:t>
            </a:r>
            <a:r>
              <a:rPr dirty="0" sz="2600" spc="-215">
                <a:latin typeface="Times New Roman"/>
                <a:cs typeface="Times New Roman"/>
              </a:rPr>
              <a:t> </a:t>
            </a:r>
            <a:r>
              <a:rPr dirty="0" sz="2600" spc="135">
                <a:latin typeface="Times New Roman"/>
                <a:cs typeface="Times New Roman"/>
              </a:rPr>
              <a:t>równości</a:t>
            </a:r>
            <a:endParaRPr sz="2600">
              <a:latin typeface="Times New Roman"/>
              <a:cs typeface="Times New Roman"/>
            </a:endParaRPr>
          </a:p>
          <a:p>
            <a:pPr marL="241300">
              <a:lnSpc>
                <a:spcPts val="2800"/>
              </a:lnSpc>
            </a:pPr>
            <a:r>
              <a:rPr dirty="0" sz="2600" spc="130">
                <a:latin typeface="Times New Roman"/>
                <a:cs typeface="Times New Roman"/>
              </a:rPr>
              <a:t>wobec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215">
                <a:latin typeface="Times New Roman"/>
                <a:cs typeface="Times New Roman"/>
              </a:rPr>
              <a:t>prawa</a:t>
            </a:r>
            <a:r>
              <a:rPr dirty="0" sz="2600" spc="-145">
                <a:latin typeface="Times New Roman"/>
                <a:cs typeface="Times New Roman"/>
              </a:rPr>
              <a:t> </a:t>
            </a:r>
            <a:r>
              <a:rPr dirty="0" sz="2600" spc="5">
                <a:latin typeface="Times New Roman"/>
                <a:cs typeface="Times New Roman"/>
              </a:rPr>
              <a:t>-</a:t>
            </a:r>
            <a:r>
              <a:rPr dirty="0" sz="2600" spc="-25">
                <a:latin typeface="Times New Roman"/>
                <a:cs typeface="Times New Roman"/>
              </a:rPr>
              <a:t> </a:t>
            </a:r>
            <a:r>
              <a:rPr dirty="0" sz="2600" spc="185">
                <a:latin typeface="Times New Roman"/>
                <a:cs typeface="Times New Roman"/>
              </a:rPr>
              <a:t>sądy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 spc="180">
                <a:latin typeface="Times New Roman"/>
                <a:cs typeface="Times New Roman"/>
              </a:rPr>
              <a:t>nadal</a:t>
            </a:r>
            <a:r>
              <a:rPr dirty="0" sz="2600" spc="-145">
                <a:latin typeface="Times New Roman"/>
                <a:cs typeface="Times New Roman"/>
              </a:rPr>
              <a:t> </a:t>
            </a:r>
            <a:r>
              <a:rPr dirty="0" sz="2600" spc="105">
                <a:latin typeface="Times New Roman"/>
                <a:cs typeface="Times New Roman"/>
              </a:rPr>
              <a:t>były</a:t>
            </a:r>
            <a:r>
              <a:rPr dirty="0" sz="2600" spc="65">
                <a:latin typeface="Times New Roman"/>
                <a:cs typeface="Times New Roman"/>
              </a:rPr>
              <a:t> </a:t>
            </a:r>
            <a:r>
              <a:rPr dirty="0" sz="2600" spc="160">
                <a:latin typeface="Times New Roman"/>
                <a:cs typeface="Times New Roman"/>
              </a:rPr>
              <a:t>odrębne</a:t>
            </a:r>
            <a:r>
              <a:rPr dirty="0" sz="2600" spc="-40">
                <a:latin typeface="Times New Roman"/>
                <a:cs typeface="Times New Roman"/>
              </a:rPr>
              <a:t> </a:t>
            </a:r>
            <a:r>
              <a:rPr dirty="0" sz="2600" spc="150">
                <a:latin typeface="Times New Roman"/>
                <a:cs typeface="Times New Roman"/>
              </a:rPr>
              <a:t>dla</a:t>
            </a:r>
            <a:r>
              <a:rPr dirty="0" sz="2600" spc="55">
                <a:latin typeface="Times New Roman"/>
                <a:cs typeface="Times New Roman"/>
              </a:rPr>
              <a:t> </a:t>
            </a:r>
            <a:r>
              <a:rPr dirty="0" sz="2600" spc="165">
                <a:latin typeface="Times New Roman"/>
                <a:cs typeface="Times New Roman"/>
              </a:rPr>
              <a:t>każdego</a:t>
            </a:r>
            <a:r>
              <a:rPr dirty="0" sz="2600" spc="-135">
                <a:latin typeface="Times New Roman"/>
                <a:cs typeface="Times New Roman"/>
              </a:rPr>
              <a:t> </a:t>
            </a:r>
            <a:r>
              <a:rPr dirty="0" sz="2600" spc="145">
                <a:latin typeface="Times New Roman"/>
                <a:cs typeface="Times New Roman"/>
              </a:rPr>
              <a:t>stanu.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5987" y="815593"/>
            <a:ext cx="5444490" cy="1185545"/>
          </a:xfrm>
          <a:prstGeom prst="rect"/>
        </p:spPr>
        <p:txBody>
          <a:bodyPr wrap="square" lIns="0" tIns="74930" rIns="0" bIns="0" rtlCol="0" vert="horz">
            <a:spAutoFit/>
          </a:bodyPr>
          <a:lstStyle/>
          <a:p>
            <a:pPr marL="12700" marR="5080">
              <a:lnSpc>
                <a:spcPts val="4360"/>
              </a:lnSpc>
              <a:spcBef>
                <a:spcPts val="590"/>
              </a:spcBef>
            </a:pPr>
            <a:r>
              <a:rPr dirty="0" sz="3950" spc="180"/>
              <a:t>Przeciwnicy</a:t>
            </a:r>
            <a:r>
              <a:rPr dirty="0" sz="3950" spc="100"/>
              <a:t> </a:t>
            </a:r>
            <a:r>
              <a:rPr dirty="0" sz="3950" spc="135"/>
              <a:t>Konstytucji  </a:t>
            </a:r>
            <a:r>
              <a:rPr dirty="0" sz="3950" spc="15"/>
              <a:t>3 </a:t>
            </a:r>
            <a:r>
              <a:rPr dirty="0" sz="3950" spc="185"/>
              <a:t>maja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915987" y="2393886"/>
            <a:ext cx="5841365" cy="2929255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241300" marR="5080" indent="-229235">
              <a:lnSpc>
                <a:spcPct val="89700"/>
              </a:lnSpc>
              <a:spcBef>
                <a:spcPts val="37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165">
                <a:latin typeface="Times New Roman"/>
                <a:cs typeface="Times New Roman"/>
              </a:rPr>
              <a:t>Na </a:t>
            </a:r>
            <a:r>
              <a:rPr dirty="0" sz="2000" spc="75">
                <a:latin typeface="Times New Roman"/>
                <a:cs typeface="Times New Roman"/>
              </a:rPr>
              <a:t>czele </a:t>
            </a:r>
            <a:r>
              <a:rPr dirty="0" sz="2000" spc="125">
                <a:latin typeface="Times New Roman"/>
                <a:cs typeface="Times New Roman"/>
              </a:rPr>
              <a:t>niezadowolonych z </a:t>
            </a:r>
            <a:r>
              <a:rPr dirty="0" sz="2000" spc="80">
                <a:latin typeface="Times New Roman"/>
                <a:cs typeface="Times New Roman"/>
              </a:rPr>
              <a:t>Konstytucji </a:t>
            </a:r>
            <a:r>
              <a:rPr dirty="0" sz="2000" spc="10">
                <a:latin typeface="Times New Roman"/>
                <a:cs typeface="Times New Roman"/>
              </a:rPr>
              <a:t>3 </a:t>
            </a:r>
            <a:r>
              <a:rPr dirty="0" sz="2000" spc="5">
                <a:latin typeface="Times New Roman"/>
                <a:cs typeface="Times New Roman"/>
              </a:rPr>
              <a:t>- </a:t>
            </a:r>
            <a:r>
              <a:rPr dirty="0" sz="2000" spc="110">
                <a:latin typeface="Times New Roman"/>
                <a:cs typeface="Times New Roman"/>
              </a:rPr>
              <a:t>go  </a:t>
            </a:r>
            <a:r>
              <a:rPr dirty="0" sz="2000" spc="105">
                <a:latin typeface="Times New Roman"/>
                <a:cs typeface="Times New Roman"/>
              </a:rPr>
              <a:t>maja </a:t>
            </a:r>
            <a:r>
              <a:rPr dirty="0" sz="2000" spc="95">
                <a:latin typeface="Times New Roman"/>
                <a:cs typeface="Times New Roman"/>
              </a:rPr>
              <a:t>stanęli </a:t>
            </a:r>
            <a:r>
              <a:rPr dirty="0" sz="2000" spc="150">
                <a:latin typeface="Times New Roman"/>
                <a:cs typeface="Times New Roman"/>
              </a:rPr>
              <a:t>przywódcy </a:t>
            </a:r>
            <a:r>
              <a:rPr dirty="0" sz="2000" spc="120">
                <a:latin typeface="Times New Roman"/>
                <a:cs typeface="Times New Roman"/>
              </a:rPr>
              <a:t>stronnictwa  </a:t>
            </a:r>
            <a:r>
              <a:rPr dirty="0" sz="2000" spc="125">
                <a:latin typeface="Times New Roman"/>
                <a:cs typeface="Times New Roman"/>
              </a:rPr>
              <a:t>hetmańskiego </a:t>
            </a:r>
            <a:r>
              <a:rPr dirty="0" sz="2000" spc="160">
                <a:latin typeface="Times New Roman"/>
                <a:cs typeface="Times New Roman"/>
              </a:rPr>
              <a:t>na </a:t>
            </a:r>
            <a:r>
              <a:rPr dirty="0" sz="2000" spc="45">
                <a:latin typeface="Times New Roman"/>
                <a:cs typeface="Times New Roman"/>
              </a:rPr>
              <a:t>Sejmie </a:t>
            </a:r>
            <a:r>
              <a:rPr dirty="0" sz="2000" spc="100">
                <a:latin typeface="Times New Roman"/>
                <a:cs typeface="Times New Roman"/>
              </a:rPr>
              <a:t>Czteroletnim: </a:t>
            </a:r>
            <a:r>
              <a:rPr dirty="0" sz="2000" spc="85">
                <a:latin typeface="Times New Roman"/>
                <a:cs typeface="Times New Roman"/>
              </a:rPr>
              <a:t>Szczęsny  </a:t>
            </a:r>
            <a:r>
              <a:rPr dirty="0" sz="2000" spc="75">
                <a:latin typeface="Times New Roman"/>
                <a:cs typeface="Times New Roman"/>
              </a:rPr>
              <a:t>Potocki, </a:t>
            </a:r>
            <a:r>
              <a:rPr dirty="0" sz="2000" spc="120">
                <a:latin typeface="Times New Roman"/>
                <a:cs typeface="Times New Roman"/>
              </a:rPr>
              <a:t>Seweryn </a:t>
            </a:r>
            <a:r>
              <a:rPr dirty="0" sz="2000" spc="105">
                <a:latin typeface="Times New Roman"/>
                <a:cs typeface="Times New Roman"/>
              </a:rPr>
              <a:t>Rzewuski, </a:t>
            </a:r>
            <a:r>
              <a:rPr dirty="0" sz="2000" spc="125">
                <a:latin typeface="Times New Roman"/>
                <a:cs typeface="Times New Roman"/>
              </a:rPr>
              <a:t>Ksawery </a:t>
            </a:r>
            <a:r>
              <a:rPr dirty="0" sz="2000" spc="70">
                <a:latin typeface="Times New Roman"/>
                <a:cs typeface="Times New Roman"/>
              </a:rPr>
              <a:t>Branicki.  </a:t>
            </a:r>
            <a:r>
              <a:rPr dirty="0" sz="2000" spc="100">
                <a:latin typeface="Times New Roman"/>
                <a:cs typeface="Times New Roman"/>
              </a:rPr>
              <a:t>Widzieli </a:t>
            </a:r>
            <a:r>
              <a:rPr dirty="0" sz="2000" spc="114">
                <a:latin typeface="Times New Roman"/>
                <a:cs typeface="Times New Roman"/>
              </a:rPr>
              <a:t>oni </a:t>
            </a:r>
            <a:r>
              <a:rPr dirty="0" sz="2000" spc="245">
                <a:latin typeface="Times New Roman"/>
                <a:cs typeface="Times New Roman"/>
              </a:rPr>
              <a:t>w </a:t>
            </a:r>
            <a:r>
              <a:rPr dirty="0" sz="2000" spc="114">
                <a:latin typeface="Times New Roman"/>
                <a:cs typeface="Times New Roman"/>
              </a:rPr>
              <a:t>Katarzynie </a:t>
            </a:r>
            <a:r>
              <a:rPr dirty="0" sz="2000" spc="10">
                <a:latin typeface="Times New Roman"/>
                <a:cs typeface="Times New Roman"/>
              </a:rPr>
              <a:t>II </a:t>
            </a:r>
            <a:r>
              <a:rPr dirty="0" sz="2000" spc="114">
                <a:latin typeface="Times New Roman"/>
                <a:cs typeface="Times New Roman"/>
              </a:rPr>
              <a:t>sprzymierzeńca,  </a:t>
            </a:r>
            <a:r>
              <a:rPr dirty="0" sz="2000" spc="125">
                <a:latin typeface="Times New Roman"/>
                <a:cs typeface="Times New Roman"/>
              </a:rPr>
              <a:t>który</a:t>
            </a:r>
            <a:r>
              <a:rPr dirty="0" sz="2000" spc="-140">
                <a:latin typeface="Times New Roman"/>
                <a:cs typeface="Times New Roman"/>
              </a:rPr>
              <a:t> </a:t>
            </a:r>
            <a:r>
              <a:rPr dirty="0" sz="2000" spc="150">
                <a:latin typeface="Times New Roman"/>
                <a:cs typeface="Times New Roman"/>
              </a:rPr>
              <a:t>pomoże</a:t>
            </a:r>
            <a:r>
              <a:rPr dirty="0" sz="2000" spc="-200">
                <a:latin typeface="Times New Roman"/>
                <a:cs typeface="Times New Roman"/>
              </a:rPr>
              <a:t> </a:t>
            </a:r>
            <a:r>
              <a:rPr dirty="0" sz="2000" spc="135">
                <a:latin typeface="Times New Roman"/>
                <a:cs typeface="Times New Roman"/>
              </a:rPr>
              <a:t>im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obalić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175">
                <a:latin typeface="Times New Roman"/>
                <a:cs typeface="Times New Roman"/>
              </a:rPr>
              <a:t>nowo</a:t>
            </a:r>
            <a:r>
              <a:rPr dirty="0" sz="2000" spc="-190">
                <a:latin typeface="Times New Roman"/>
                <a:cs typeface="Times New Roman"/>
              </a:rPr>
              <a:t> </a:t>
            </a:r>
            <a:r>
              <a:rPr dirty="0" sz="2000" spc="145">
                <a:latin typeface="Times New Roman"/>
                <a:cs typeface="Times New Roman"/>
              </a:rPr>
              <a:t>uchwaloną</a:t>
            </a:r>
            <a:r>
              <a:rPr dirty="0" sz="2000" spc="-245">
                <a:latin typeface="Times New Roman"/>
                <a:cs typeface="Times New Roman"/>
              </a:rPr>
              <a:t> </a:t>
            </a:r>
            <a:r>
              <a:rPr dirty="0" sz="2000" spc="135">
                <a:latin typeface="Times New Roman"/>
                <a:cs typeface="Times New Roman"/>
              </a:rPr>
              <a:t>Ustawę  Rządową.</a:t>
            </a:r>
            <a:endParaRPr sz="2000">
              <a:latin typeface="Times New Roman"/>
              <a:cs typeface="Times New Roman"/>
            </a:endParaRPr>
          </a:p>
          <a:p>
            <a:pPr marL="241300" marR="114300" indent="-229235">
              <a:lnSpc>
                <a:spcPct val="89200"/>
              </a:lnSpc>
              <a:spcBef>
                <a:spcPts val="108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dirty="0" sz="2000" spc="100">
                <a:latin typeface="Times New Roman"/>
                <a:cs typeface="Times New Roman"/>
              </a:rPr>
              <a:t>Targowiczanie </a:t>
            </a:r>
            <a:r>
              <a:rPr dirty="0" sz="2000" spc="175">
                <a:latin typeface="Times New Roman"/>
                <a:cs typeface="Times New Roman"/>
              </a:rPr>
              <a:t>wraz </a:t>
            </a:r>
            <a:r>
              <a:rPr dirty="0" sz="2000" spc="125">
                <a:latin typeface="Times New Roman"/>
                <a:cs typeface="Times New Roman"/>
              </a:rPr>
              <a:t>z </a:t>
            </a:r>
            <a:r>
              <a:rPr dirty="0" sz="2000" spc="110">
                <a:latin typeface="Times New Roman"/>
                <a:cs typeface="Times New Roman"/>
              </a:rPr>
              <a:t>wojskami </a:t>
            </a:r>
            <a:r>
              <a:rPr dirty="0" sz="2000" spc="80">
                <a:latin typeface="Times New Roman"/>
                <a:cs typeface="Times New Roman"/>
              </a:rPr>
              <a:t>rosyjskimi  </a:t>
            </a:r>
            <a:r>
              <a:rPr dirty="0" sz="2000" spc="114">
                <a:latin typeface="Times New Roman"/>
                <a:cs typeface="Times New Roman"/>
              </a:rPr>
              <a:t>wkroczyli</a:t>
            </a:r>
            <a:r>
              <a:rPr dirty="0" sz="2000" spc="-200">
                <a:latin typeface="Times New Roman"/>
                <a:cs typeface="Times New Roman"/>
              </a:rPr>
              <a:t> </a:t>
            </a:r>
            <a:r>
              <a:rPr dirty="0" sz="2000" spc="160">
                <a:latin typeface="Times New Roman"/>
                <a:cs typeface="Times New Roman"/>
              </a:rPr>
              <a:t>na</a:t>
            </a:r>
            <a:r>
              <a:rPr dirty="0" sz="2000" spc="-95">
                <a:latin typeface="Times New Roman"/>
                <a:cs typeface="Times New Roman"/>
              </a:rPr>
              <a:t> </a:t>
            </a:r>
            <a:r>
              <a:rPr dirty="0" sz="2000" spc="105">
                <a:latin typeface="Times New Roman"/>
                <a:cs typeface="Times New Roman"/>
              </a:rPr>
              <a:t>ziemie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000" spc="90">
                <a:latin typeface="Times New Roman"/>
                <a:cs typeface="Times New Roman"/>
              </a:rPr>
              <a:t>polskie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30">
                <a:latin typeface="Times New Roman"/>
                <a:cs typeface="Times New Roman"/>
              </a:rPr>
              <a:t>i </a:t>
            </a:r>
            <a:r>
              <a:rPr dirty="0" sz="2000" spc="120">
                <a:latin typeface="Times New Roman"/>
                <a:cs typeface="Times New Roman"/>
              </a:rPr>
              <a:t>doszło</a:t>
            </a:r>
            <a:r>
              <a:rPr dirty="0" sz="2000" spc="-185">
                <a:latin typeface="Times New Roman"/>
                <a:cs typeface="Times New Roman"/>
              </a:rPr>
              <a:t> </a:t>
            </a:r>
            <a:r>
              <a:rPr dirty="0" sz="2000" spc="185">
                <a:latin typeface="Times New Roman"/>
                <a:cs typeface="Times New Roman"/>
              </a:rPr>
              <a:t>do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120">
                <a:latin typeface="Times New Roman"/>
                <a:cs typeface="Times New Roman"/>
              </a:rPr>
              <a:t>wojny</a:t>
            </a:r>
            <a:r>
              <a:rPr dirty="0" sz="2000" spc="-130">
                <a:latin typeface="Times New Roman"/>
                <a:cs typeface="Times New Roman"/>
              </a:rPr>
              <a:t> </a:t>
            </a:r>
            <a:r>
              <a:rPr dirty="0" sz="2000" spc="245">
                <a:latin typeface="Times New Roman"/>
                <a:cs typeface="Times New Roman"/>
              </a:rPr>
              <a:t>w  </a:t>
            </a:r>
            <a:r>
              <a:rPr dirty="0" sz="2000" spc="114">
                <a:latin typeface="Times New Roman"/>
                <a:cs typeface="Times New Roman"/>
              </a:rPr>
              <a:t>obronie</a:t>
            </a:r>
            <a:r>
              <a:rPr dirty="0" sz="2000" spc="-204">
                <a:latin typeface="Times New Roman"/>
                <a:cs typeface="Times New Roman"/>
              </a:rPr>
              <a:t> </a:t>
            </a:r>
            <a:r>
              <a:rPr dirty="0" sz="2000" spc="80">
                <a:latin typeface="Times New Roman"/>
                <a:cs typeface="Times New Roman"/>
              </a:rPr>
              <a:t>Konstytucji</a:t>
            </a:r>
            <a:r>
              <a:rPr dirty="0" sz="2000" spc="-19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3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90">
                <a:latin typeface="Times New Roman"/>
                <a:cs typeface="Times New Roman"/>
              </a:rPr>
              <a:t>maja.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4804" y="5693727"/>
            <a:ext cx="1282065" cy="1974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85">
                <a:latin typeface="Times New Roman"/>
                <a:cs typeface="Times New Roman"/>
              </a:rPr>
              <a:t>Katarzyna</a:t>
            </a:r>
            <a:r>
              <a:rPr dirty="0" sz="1100" spc="-204">
                <a:latin typeface="Times New Roman"/>
                <a:cs typeface="Times New Roman"/>
              </a:rPr>
              <a:t> </a:t>
            </a:r>
            <a:r>
              <a:rPr dirty="0" sz="1100" spc="10">
                <a:latin typeface="Times New Roman"/>
                <a:cs typeface="Times New Roman"/>
              </a:rPr>
              <a:t>II </a:t>
            </a:r>
            <a:r>
              <a:rPr dirty="0" sz="1100" spc="35">
                <a:latin typeface="Times New Roman"/>
                <a:cs typeface="Times New Roman"/>
              </a:rPr>
              <a:t>Wielka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0900" y="0"/>
            <a:ext cx="49911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575" y="608965"/>
            <a:ext cx="5726430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280"/>
              <a:t>Przewaga </a:t>
            </a:r>
            <a:r>
              <a:rPr dirty="0" spc="250"/>
              <a:t>Katarzyny</a:t>
            </a:r>
            <a:r>
              <a:rPr dirty="0" spc="-650"/>
              <a:t> </a:t>
            </a:r>
            <a:r>
              <a:rPr dirty="0" spc="35"/>
              <a:t>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94255"/>
            <a:ext cx="10113645" cy="199453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41300" marR="5080" indent="-229235">
              <a:lnSpc>
                <a:spcPct val="92200"/>
              </a:lnSpc>
              <a:spcBef>
                <a:spcPts val="385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2750" spc="130">
                <a:latin typeface="Times New Roman"/>
                <a:cs typeface="Times New Roman"/>
              </a:rPr>
              <a:t>Po </a:t>
            </a:r>
            <a:r>
              <a:rPr dirty="0" sz="2750" spc="160">
                <a:latin typeface="Times New Roman"/>
                <a:cs typeface="Times New Roman"/>
              </a:rPr>
              <a:t>niespełna </a:t>
            </a:r>
            <a:r>
              <a:rPr dirty="0" sz="2750" spc="145">
                <a:latin typeface="Times New Roman"/>
                <a:cs typeface="Times New Roman"/>
              </a:rPr>
              <a:t>trzech </a:t>
            </a:r>
            <a:r>
              <a:rPr dirty="0" sz="2750" spc="125">
                <a:latin typeface="Times New Roman"/>
                <a:cs typeface="Times New Roman"/>
              </a:rPr>
              <a:t>miesiącach </a:t>
            </a:r>
            <a:r>
              <a:rPr dirty="0" sz="2750" spc="160">
                <a:latin typeface="Times New Roman"/>
                <a:cs typeface="Times New Roman"/>
              </a:rPr>
              <a:t>wojna </a:t>
            </a:r>
            <a:r>
              <a:rPr dirty="0" sz="2750" spc="140">
                <a:latin typeface="Times New Roman"/>
                <a:cs typeface="Times New Roman"/>
              </a:rPr>
              <a:t>została </a:t>
            </a:r>
            <a:r>
              <a:rPr dirty="0" sz="2750" spc="220">
                <a:latin typeface="Times New Roman"/>
                <a:cs typeface="Times New Roman"/>
              </a:rPr>
              <a:t>przerwana </a:t>
            </a:r>
            <a:r>
              <a:rPr dirty="0" sz="2750" spc="165">
                <a:latin typeface="Times New Roman"/>
                <a:cs typeface="Times New Roman"/>
              </a:rPr>
              <a:t>z  </a:t>
            </a:r>
            <a:r>
              <a:rPr dirty="0" sz="2750" spc="250">
                <a:latin typeface="Times New Roman"/>
                <a:cs typeface="Times New Roman"/>
              </a:rPr>
              <a:t>powodu</a:t>
            </a:r>
            <a:r>
              <a:rPr dirty="0" sz="2750" spc="110">
                <a:latin typeface="Times New Roman"/>
                <a:cs typeface="Times New Roman"/>
              </a:rPr>
              <a:t> </a:t>
            </a:r>
            <a:r>
              <a:rPr dirty="0" sz="2750" spc="150">
                <a:latin typeface="Times New Roman"/>
                <a:cs typeface="Times New Roman"/>
              </a:rPr>
              <a:t>dysproporcji</a:t>
            </a:r>
            <a:r>
              <a:rPr dirty="0" sz="2750" spc="70">
                <a:latin typeface="Times New Roman"/>
                <a:cs typeface="Times New Roman"/>
              </a:rPr>
              <a:t> sił</a:t>
            </a:r>
            <a:r>
              <a:rPr dirty="0" sz="2750">
                <a:latin typeface="Times New Roman"/>
                <a:cs typeface="Times New Roman"/>
              </a:rPr>
              <a:t> </a:t>
            </a:r>
            <a:r>
              <a:rPr dirty="0" sz="2750" spc="155">
                <a:latin typeface="Times New Roman"/>
                <a:cs typeface="Times New Roman"/>
              </a:rPr>
              <a:t>militarnych</a:t>
            </a:r>
            <a:r>
              <a:rPr dirty="0" sz="2750" spc="-60">
                <a:latin typeface="Times New Roman"/>
                <a:cs typeface="Times New Roman"/>
              </a:rPr>
              <a:t> </a:t>
            </a:r>
            <a:r>
              <a:rPr dirty="0" sz="2750" spc="110">
                <a:latin typeface="Times New Roman"/>
                <a:cs typeface="Times New Roman"/>
              </a:rPr>
              <a:t>Polski</a:t>
            </a:r>
            <a:r>
              <a:rPr dirty="0" sz="2750">
                <a:latin typeface="Times New Roman"/>
                <a:cs typeface="Times New Roman"/>
              </a:rPr>
              <a:t> </a:t>
            </a:r>
            <a:r>
              <a:rPr dirty="0" sz="2750" spc="45">
                <a:latin typeface="Times New Roman"/>
                <a:cs typeface="Times New Roman"/>
              </a:rPr>
              <a:t>i</a:t>
            </a:r>
            <a:r>
              <a:rPr dirty="0" sz="2750">
                <a:latin typeface="Times New Roman"/>
                <a:cs typeface="Times New Roman"/>
              </a:rPr>
              <a:t> </a:t>
            </a:r>
            <a:r>
              <a:rPr dirty="0" sz="2750" spc="45">
                <a:latin typeface="Times New Roman"/>
                <a:cs typeface="Times New Roman"/>
              </a:rPr>
              <a:t>Rosji</a:t>
            </a:r>
            <a:r>
              <a:rPr dirty="0" sz="2750">
                <a:latin typeface="Times New Roman"/>
                <a:cs typeface="Times New Roman"/>
              </a:rPr>
              <a:t> </a:t>
            </a:r>
            <a:r>
              <a:rPr dirty="0" sz="2750" spc="170">
                <a:latin typeface="Times New Roman"/>
                <a:cs typeface="Times New Roman"/>
              </a:rPr>
              <a:t>oraz</a:t>
            </a:r>
            <a:r>
              <a:rPr dirty="0" sz="2750" spc="20">
                <a:latin typeface="Times New Roman"/>
                <a:cs typeface="Times New Roman"/>
              </a:rPr>
              <a:t> </a:t>
            </a:r>
            <a:r>
              <a:rPr dirty="0" sz="2750" spc="110">
                <a:latin typeface="Times New Roman"/>
                <a:cs typeface="Times New Roman"/>
              </a:rPr>
              <a:t>decyzji  podjętej </a:t>
            </a:r>
            <a:r>
              <a:rPr dirty="0" sz="2750" spc="190">
                <a:latin typeface="Times New Roman"/>
                <a:cs typeface="Times New Roman"/>
              </a:rPr>
              <a:t>przez </a:t>
            </a:r>
            <a:r>
              <a:rPr dirty="0" sz="2750" spc="170">
                <a:latin typeface="Times New Roman"/>
                <a:cs typeface="Times New Roman"/>
              </a:rPr>
              <a:t>twórców </a:t>
            </a:r>
            <a:r>
              <a:rPr dirty="0" sz="2750" spc="135">
                <a:latin typeface="Times New Roman"/>
                <a:cs typeface="Times New Roman"/>
              </a:rPr>
              <a:t>reform, </a:t>
            </a:r>
            <a:r>
              <a:rPr dirty="0" sz="2750" spc="160">
                <a:latin typeface="Times New Roman"/>
                <a:cs typeface="Times New Roman"/>
              </a:rPr>
              <a:t>aby </a:t>
            </a:r>
            <a:r>
              <a:rPr dirty="0" sz="2750" spc="135">
                <a:latin typeface="Times New Roman"/>
                <a:cs typeface="Times New Roman"/>
              </a:rPr>
              <a:t>Stanisław </a:t>
            </a:r>
            <a:r>
              <a:rPr dirty="0" sz="2750" spc="195">
                <a:latin typeface="Times New Roman"/>
                <a:cs typeface="Times New Roman"/>
              </a:rPr>
              <a:t>August  </a:t>
            </a:r>
            <a:r>
              <a:rPr dirty="0" sz="2750" spc="155">
                <a:latin typeface="Times New Roman"/>
                <a:cs typeface="Times New Roman"/>
              </a:rPr>
              <a:t>Poniatowski </a:t>
            </a:r>
            <a:r>
              <a:rPr dirty="0" sz="2750" spc="170">
                <a:latin typeface="Times New Roman"/>
                <a:cs typeface="Times New Roman"/>
              </a:rPr>
              <a:t>przystąpił </a:t>
            </a:r>
            <a:r>
              <a:rPr dirty="0" sz="2750" spc="245">
                <a:latin typeface="Times New Roman"/>
                <a:cs typeface="Times New Roman"/>
              </a:rPr>
              <a:t>do </a:t>
            </a:r>
            <a:r>
              <a:rPr dirty="0" sz="2750" spc="130">
                <a:latin typeface="Times New Roman"/>
                <a:cs typeface="Times New Roman"/>
              </a:rPr>
              <a:t>Targowicy, </a:t>
            </a:r>
            <a:r>
              <a:rPr dirty="0" sz="2750" spc="60">
                <a:latin typeface="Times New Roman"/>
                <a:cs typeface="Times New Roman"/>
              </a:rPr>
              <a:t>co </a:t>
            </a:r>
            <a:r>
              <a:rPr dirty="0" sz="2750" spc="165">
                <a:latin typeface="Times New Roman"/>
                <a:cs typeface="Times New Roman"/>
              </a:rPr>
              <a:t>dałoby </a:t>
            </a:r>
            <a:r>
              <a:rPr dirty="0" sz="2750" spc="170">
                <a:latin typeface="Times New Roman"/>
                <a:cs typeface="Times New Roman"/>
              </a:rPr>
              <a:t>szansę </a:t>
            </a:r>
            <a:r>
              <a:rPr dirty="0" sz="2750" spc="220">
                <a:latin typeface="Times New Roman"/>
                <a:cs typeface="Times New Roman"/>
              </a:rPr>
              <a:t>na  </a:t>
            </a:r>
            <a:r>
              <a:rPr dirty="0" sz="2750" spc="170">
                <a:latin typeface="Times New Roman"/>
                <a:cs typeface="Times New Roman"/>
              </a:rPr>
              <a:t>zachowanie </a:t>
            </a:r>
            <a:r>
              <a:rPr dirty="0" sz="2750" spc="200">
                <a:latin typeface="Times New Roman"/>
                <a:cs typeface="Times New Roman"/>
              </a:rPr>
              <a:t>pewnych</a:t>
            </a:r>
            <a:r>
              <a:rPr dirty="0" sz="2750" spc="-160">
                <a:latin typeface="Times New Roman"/>
                <a:cs typeface="Times New Roman"/>
              </a:rPr>
              <a:t> </a:t>
            </a:r>
            <a:r>
              <a:rPr dirty="0" sz="2750" spc="175">
                <a:latin typeface="Times New Roman"/>
                <a:cs typeface="Times New Roman"/>
              </a:rPr>
              <a:t>zmian.</a:t>
            </a:r>
            <a:endParaRPr sz="2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2022-05-09T06:47:02Z</dcterms:created>
  <dcterms:modified xsi:type="dcterms:W3CDTF">2022-05-09T06:47:02Z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2022-04-26T00:00:00Z</vt:filetime>
  </property>
  <property fmtid="{D5CDD505-2E9C-101B-9397-08002B2CF9AE}" pid="3" name="LastSaved">
    <vt:filetime>2022-05-09T00:00:00Z</vt:filetime>
  </property>
</Properties>
</file>